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23"/>
  </p:notesMasterIdLst>
  <p:sldIdLst>
    <p:sldId id="278" r:id="rId2"/>
    <p:sldId id="361" r:id="rId3"/>
    <p:sldId id="363" r:id="rId4"/>
    <p:sldId id="364" r:id="rId5"/>
    <p:sldId id="289" r:id="rId6"/>
    <p:sldId id="373" r:id="rId7"/>
    <p:sldId id="374" r:id="rId8"/>
    <p:sldId id="270" r:id="rId9"/>
    <p:sldId id="257" r:id="rId10"/>
    <p:sldId id="273" r:id="rId11"/>
    <p:sldId id="274" r:id="rId12"/>
    <p:sldId id="275" r:id="rId13"/>
    <p:sldId id="291" r:id="rId14"/>
    <p:sldId id="292" r:id="rId15"/>
    <p:sldId id="279" r:id="rId16"/>
    <p:sldId id="293" r:id="rId17"/>
    <p:sldId id="294" r:id="rId18"/>
    <p:sldId id="296" r:id="rId19"/>
    <p:sldId id="298" r:id="rId20"/>
    <p:sldId id="372" r:id="rId21"/>
    <p:sldId id="362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DDD3"/>
    <a:srgbClr val="FFCA4F"/>
    <a:srgbClr val="FF5B61"/>
    <a:srgbClr val="0E7886"/>
    <a:srgbClr val="FF757C"/>
    <a:srgbClr val="868491"/>
    <a:srgbClr val="574F65"/>
    <a:srgbClr val="B4B6BC"/>
    <a:srgbClr val="FF4F19"/>
    <a:srgbClr val="99645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1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2CFCD5-15C2-4E0F-9F75-A3539DA1CDE6}" type="datetimeFigureOut">
              <a:rPr lang="en-US" smtClean="0"/>
              <a:pPr/>
              <a:t>5/31/2017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17D41-171A-4D64-BB3D-CB76B2C84F1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E36636D-D922-432D-A958-524484B5923D}" type="datetimeFigureOut">
              <a:rPr lang="en-US" dirty="0"/>
              <a:pPr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F28FB93-0A08-4E7D-8E63-9EFA29F1E093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2" r:id="rId10"/>
    <p:sldLayoutId id="2147483853" r:id="rId11"/>
    <p:sldLayoutId id="2147483854" r:id="rId12"/>
    <p:sldLayoutId id="2147483855" r:id="rId13"/>
    <p:sldLayoutId id="2147483858" r:id="rId14"/>
    <p:sldLayoutId id="2147483859" r:id="rId15"/>
    <p:sldLayoutId id="2147483850" r:id="rId16"/>
    <p:sldLayoutId id="214748385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PEMELIHARAAN%20ARSIP.pptx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jpeg"/><Relationship Id="rId4" Type="http://schemas.openxmlformats.org/officeDocument/2006/relationships/hyperlink" Target="PENYUSUTAN%20ARSIP.pptx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634" y="2205317"/>
            <a:ext cx="11181806" cy="4235823"/>
          </a:xfrm>
          <a:solidFill>
            <a:srgbClr val="0070C0"/>
          </a:solidFill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  <a:t/>
            </a:r>
            <a:br>
              <a:rPr lang="en-US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</a:br>
            <a:r>
              <a:rPr lang="en-US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  <a:t/>
            </a:r>
            <a:br>
              <a:rPr lang="en-US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</a:br>
            <a:r>
              <a:rPr lang="en-US" sz="2800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  <a:t>KEBIJAKAN DINAS ARSIP DAN PERPUSTAKAAN DAERAH </a:t>
            </a:r>
            <a:br>
              <a:rPr lang="en-US" sz="2800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</a:br>
            <a:r>
              <a:rPr lang="en-US" sz="2800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  <a:t>KABUPATEN BULELENG</a:t>
            </a:r>
            <a:r>
              <a:rPr lang="en-US" sz="3600" b="1" dirty="0" smtClean="0">
                <a:solidFill>
                  <a:schemeClr val="tx1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GB" sz="4400" b="1" dirty="0" smtClean="0">
                <a:solidFill>
                  <a:srgbClr val="FFFF00"/>
                </a:solidFill>
                <a:effectLst/>
                <a:latin typeface="Adobe Gothic Std B" pitchFamily="34" charset="-128"/>
                <a:ea typeface="Adobe Gothic Std B" pitchFamily="34" charset="-128"/>
                <a:cs typeface="Arial" panose="020B0604020202020204" pitchFamily="34" charset="0"/>
              </a:rPr>
              <a:t/>
            </a:r>
            <a:br>
              <a:rPr lang="en-GB" sz="4400" b="1" dirty="0" smtClean="0">
                <a:solidFill>
                  <a:srgbClr val="FFFF00"/>
                </a:solidFill>
                <a:effectLst/>
                <a:latin typeface="Adobe Gothic Std B" pitchFamily="34" charset="-128"/>
                <a:ea typeface="Adobe Gothic Std B" pitchFamily="34" charset="-128"/>
                <a:cs typeface="Arial" panose="020B0604020202020204" pitchFamily="34" charset="0"/>
              </a:rPr>
            </a:br>
            <a:r>
              <a:rPr lang="en-US" sz="2400" b="1" dirty="0" smtClean="0">
                <a:solidFill>
                  <a:schemeClr val="tx1"/>
                </a:solidFill>
                <a:effectLst/>
                <a:latin typeface="Adobe Gothic Std B" pitchFamily="34" charset="-128"/>
                <a:ea typeface="Adobe Gothic Std B" pitchFamily="34" charset="-128"/>
                <a:cs typeface="Arial" panose="020B0604020202020204" pitchFamily="34" charset="0"/>
              </a:rPr>
              <a:t>DI B</a:t>
            </a:r>
            <a:r>
              <a:rPr lang="en-US" sz="2400" b="1" dirty="0" smtClean="0">
                <a:solidFill>
                  <a:schemeClr val="tx1"/>
                </a:solidFill>
                <a:effectLst/>
                <a:latin typeface="Adobe Gothic Std B" pitchFamily="34" charset="-128"/>
                <a:ea typeface="Adobe Gothic Std B" pitchFamily="34" charset="-128"/>
              </a:rPr>
              <a:t>IDANG PEMBINAAN, PENGELOLAAN DAN PENGAWASAN ARSIP </a:t>
            </a:r>
            <a:br>
              <a:rPr lang="en-US" sz="2400" b="1" dirty="0" smtClean="0">
                <a:solidFill>
                  <a:schemeClr val="tx1"/>
                </a:solidFill>
                <a:effectLst/>
                <a:latin typeface="Adobe Gothic Std B" pitchFamily="34" charset="-128"/>
                <a:ea typeface="Adobe Gothic Std B" pitchFamily="34" charset="-128"/>
              </a:rPr>
            </a:br>
            <a:r>
              <a:rPr lang="en-US" sz="2400" b="1" dirty="0" smtClean="0">
                <a:solidFill>
                  <a:schemeClr val="tx1"/>
                </a:solidFill>
                <a:effectLst/>
                <a:latin typeface="Adobe Gothic Std B" pitchFamily="34" charset="-128"/>
                <a:ea typeface="Adobe Gothic Std B" pitchFamily="34" charset="-128"/>
              </a:rPr>
              <a:t>TAHUN 2017</a:t>
            </a:r>
            <a:br>
              <a:rPr lang="en-US" sz="2400" b="1" dirty="0" smtClean="0">
                <a:solidFill>
                  <a:schemeClr val="tx1"/>
                </a:solidFill>
                <a:effectLst/>
                <a:latin typeface="Adobe Gothic Std B" pitchFamily="34" charset="-128"/>
                <a:ea typeface="Adobe Gothic Std B" pitchFamily="34" charset="-128"/>
              </a:rPr>
            </a:br>
            <a:r>
              <a:rPr lang="id-ID" sz="2400" b="1" dirty="0" smtClean="0">
                <a:solidFill>
                  <a:schemeClr val="tx1"/>
                </a:solidFill>
                <a:effectLst/>
                <a:latin typeface="Adobe Gothic Std B" pitchFamily="34" charset="-128"/>
                <a:ea typeface="Adobe Gothic Std B" pitchFamily="34" charset="-128"/>
              </a:rPr>
              <a:t/>
            </a:r>
            <a:br>
              <a:rPr lang="id-ID" sz="2400" b="1" dirty="0" smtClean="0">
                <a:solidFill>
                  <a:schemeClr val="tx1"/>
                </a:solidFill>
                <a:effectLst/>
                <a:latin typeface="Adobe Gothic Std B" pitchFamily="34" charset="-128"/>
                <a:ea typeface="Adobe Gothic Std B" pitchFamily="34" charset="-128"/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dobe Gothic Std B" pitchFamily="34" charset="-128"/>
                <a:ea typeface="Adobe Gothic Std B" pitchFamily="34" charset="-128"/>
              </a:rPr>
              <a:t/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dobe Gothic Std B" pitchFamily="34" charset="-128"/>
                <a:ea typeface="Adobe Gothic Std B" pitchFamily="34" charset="-128"/>
              </a:rPr>
            </a:br>
            <a:r>
              <a:rPr lang="en-GB" sz="2800" b="1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Oleh</a:t>
            </a:r>
            <a:r>
              <a:rPr lang="en-GB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GB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 PUTU KARIAMAN PUTRA, </a:t>
            </a:r>
            <a:r>
              <a:rPr lang="en-GB" sz="2800" b="1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S.Sos</a:t>
            </a:r>
            <a:r>
              <a:rPr lang="en-GB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., MM</a:t>
            </a:r>
            <a:r>
              <a:rPr lang="id-ID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id-ID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sz="20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KABID PPPA (ARSIPARIS MUDA)</a:t>
            </a:r>
            <a:r>
              <a:rPr lang="en-GB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8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Selamat Datang di Website Pemerintah Kabupaten Bulele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4023" y="188259"/>
            <a:ext cx="7358082" cy="20270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FF0000">
                <a:alpha val="40000"/>
              </a:srgbClr>
            </a:glow>
          </a:effectLst>
        </p:spPr>
      </p:pic>
      <p:pic>
        <p:nvPicPr>
          <p:cNvPr id="7" name="irc_mi" descr="Hasil gambar untuk foto bulele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186" y="188259"/>
            <a:ext cx="1785950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393683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61" y="1428736"/>
            <a:ext cx="10972800" cy="4389120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>
            <a:normAutofit/>
          </a:bodyPr>
          <a:lstStyle/>
          <a:p>
            <a:pPr algn="just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DINAS ARSIP DAN PERPUSTAKAAN DAERAH KABUPATEN BULELENG ; PERDA NO 13/2016 TTG PEMBENTUKAN DAN SUSUNAN PERANGKAT DAERAH KAB. BULELENG</a:t>
            </a:r>
          </a:p>
          <a:p>
            <a:pPr algn="just"/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just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STRUTUR ORGANISASI DINAS ARSIP DAN PERPUSTAKAAN DAERAH KABUPATEN BULELENG TYPE A ; PERBUP BULELENG NO 75/2016 TTG KEDUDUKAN, SUSUNAN ORGANISASI, TUGAS DAN FUNGSI SERTA TATA KERJA DINAS ARSIP DAN PERPUSTAKAAN DAERAH KABUPATEN BULELENG</a:t>
            </a:r>
          </a:p>
          <a:p>
            <a:pPr algn="just"/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BIDANG PEMBINAAN, PENGELOLAAN DAN </a:t>
            </a:r>
          </a:p>
          <a:p>
            <a:pPr>
              <a:buNone/>
            </a:pP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    PENGAWASAN ARSIP 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359" t="6661" r="10234" b="2939"/>
          <a:stretch>
            <a:fillRect/>
          </a:stretch>
        </p:blipFill>
        <p:spPr bwMode="auto">
          <a:xfrm>
            <a:off x="7429510" y="4348666"/>
            <a:ext cx="4191029" cy="250933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61" y="214290"/>
            <a:ext cx="10972800" cy="857256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 LKD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rc_mi" descr="Image result for foto bangunan tua di bulele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2192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09" y="428606"/>
            <a:ext cx="10991891" cy="642941"/>
          </a:xfrm>
        </p:spPr>
        <p:txBody>
          <a:bodyPr>
            <a:normAutofit fontScale="90000"/>
          </a:bodyPr>
          <a:lstStyle/>
          <a:p>
            <a:pPr algn="just"/>
            <a: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  <a:t/>
            </a:r>
            <a:b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</a:br>
            <a: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  <a:t/>
            </a:r>
            <a:b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</a:br>
            <a: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  <a:t/>
            </a:r>
            <a:b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</a:br>
            <a: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  <a:t/>
            </a:r>
            <a:b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</a:br>
            <a: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  <a:t/>
            </a:r>
            <a:br>
              <a:rPr lang="id-ID" sz="5400" dirty="0" smtClean="0">
                <a:solidFill>
                  <a:srgbClr val="FF0000"/>
                </a:solidFill>
                <a:latin typeface="Arial Rounded MT Bold" pitchFamily="34" charset="0"/>
              </a:rPr>
            </a:br>
            <a:r>
              <a:rPr lang="en-US" dirty="0" smtClean="0">
                <a:solidFill>
                  <a:srgbClr val="FF0000"/>
                </a:solidFill>
                <a:latin typeface="Arial Rounded MT Bold" pitchFamily="34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Arial Rounded MT Bold" pitchFamily="34" charset="0"/>
              </a:rPr>
            </a:br>
            <a:endParaRPr lang="id-ID" sz="27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0" y="1752600"/>
            <a:ext cx="10363200" cy="46482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marL="514350" indent="-514350" algn="l">
              <a:lnSpc>
                <a:spcPct val="150000"/>
              </a:lnSpc>
            </a:pP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1. 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0</a:t>
            </a: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PD DAN PENYELENGARA PEMERINTAHAN DAERAH KABUPATEN</a:t>
            </a:r>
          </a:p>
          <a:p>
            <a:pPr marL="514350" indent="-514350" algn="l">
              <a:lnSpc>
                <a:spcPct val="150000"/>
              </a:lnSpc>
            </a:pP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2. DESA ATAU SEBUTAN LAIN</a:t>
            </a:r>
          </a:p>
          <a:p>
            <a:pPr marL="514350" indent="-514350" algn="l">
              <a:lnSpc>
                <a:spcPct val="150000"/>
              </a:lnSpc>
            </a:pP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3. PERUSAHAN</a:t>
            </a:r>
          </a:p>
          <a:p>
            <a:pPr marL="514350" indent="-514350" algn="l">
              <a:lnSpc>
                <a:spcPct val="150000"/>
              </a:lnSpc>
            </a:pP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4. ORGANISASI POLITIK</a:t>
            </a:r>
          </a:p>
          <a:p>
            <a:pPr marL="514350" indent="-514350" algn="l">
              <a:lnSpc>
                <a:spcPct val="150000"/>
              </a:lnSpc>
            </a:pP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5. OR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G.</a:t>
            </a: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KEMASYARAKATAN</a:t>
            </a:r>
          </a:p>
          <a:p>
            <a:pPr marL="514350" indent="-514350" algn="l">
              <a:lnSpc>
                <a:spcPct val="150000"/>
              </a:lnSpc>
            </a:pPr>
            <a:r>
              <a:rPr lang="id-ID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6. PERORANGAN</a:t>
            </a:r>
            <a:endParaRPr lang="id-ID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1" y="381000"/>
            <a:ext cx="61314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Rounded MT Bold" pitchFamily="34" charset="0"/>
              </a:rPr>
              <a:t>SASARAN </a:t>
            </a:r>
            <a:r>
              <a:rPr lang="id-ID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Rounded MT Bold" pitchFamily="34" charset="0"/>
              </a:rPr>
              <a:t>PEMBINAAN</a:t>
            </a:r>
            <a:r>
              <a:rPr lang="en-US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Rounded MT Bold" pitchFamily="34" charset="0"/>
              </a:rPr>
              <a:t> </a:t>
            </a:r>
            <a:endParaRPr lang="id-ID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Picture 8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3" y="214293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G:\SERTIFIKAT TOT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188" y="3778624"/>
            <a:ext cx="3893525" cy="231938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y-Journal-PPT-Backgrounds-800x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REKAPITULASI PEMBINAAN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219200"/>
          <a:ext cx="10972800" cy="471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00"/>
                <a:gridCol w="3657600"/>
                <a:gridCol w="2336800"/>
                <a:gridCol w="4267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NO</a:t>
                      </a:r>
                      <a:endParaRPr lang="en-US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LEMBAGA</a:t>
                      </a:r>
                      <a:endParaRPr lang="en-US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JUMLAH</a:t>
                      </a:r>
                      <a:endParaRPr lang="en-US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KETERANGAN</a:t>
                      </a:r>
                      <a:endParaRPr lang="en-US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OPD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45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LEMBAGA  PENERIMA</a:t>
                      </a:r>
                      <a:r>
                        <a:rPr lang="en-US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 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2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BUMD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8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DANA APBN/APBD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3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KPU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4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BAWASLU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5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DESA/KELURAHAN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148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6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DESA PAKRAMAN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169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7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LPD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162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8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BUMDES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129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9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SUBAK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515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10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KOPERASI</a:t>
                      </a:r>
                    </a:p>
                    <a:p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PERUSAHAAN</a:t>
                      </a:r>
                      <a:r>
                        <a:rPr lang="en-US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 SWASTA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303</a:t>
                      </a:r>
                    </a:p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630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b="1" i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JUMLAH   :</a:t>
                      </a:r>
                      <a:endParaRPr lang="en-US" b="1" i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itchFamily="34" charset="0"/>
                        </a:rPr>
                        <a:t>2.111</a:t>
                      </a:r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itchFamily="34" charset="0"/>
                      </a:endParaRPr>
                    </a:p>
                  </a:txBody>
                  <a:tcPr marL="121920" marR="121920"/>
                </a:tc>
              </a:tr>
            </a:tbl>
          </a:graphicData>
        </a:graphic>
      </p:graphicFrame>
      <p:pic>
        <p:nvPicPr>
          <p:cNvPr id="6" name="Picture 5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3" y="214293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8" y="658906"/>
            <a:ext cx="10959354" cy="5325035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>
            <a:no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PEDOMAN KERJA :</a:t>
            </a:r>
            <a:b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UU NO 43/2009 TTG KEARSIPAN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PP NO 28/12 TTG PELAKSANAAN UU NO 43/09 TTG KEARSIPAN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PERKA ANRI NO 38/15 TTG PEDOMAN PENGAWASAN KEARSIPAN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PERDA BALI NO 7/16 TTG PENYELENGGARAAN KEARSIPAN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PERGUB BALI NO 13/14 TTG TATA KEARSIPAN PROPINSI BALI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PERBUP BULELENG NO 25/16 TTG TATA KEARSIPAN PEMKAB 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BULELENG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PERBUP BULELENG NO 75/16 TTG KEDUDUKAN,SUSUNAN 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ORGANISASI,TUGAS DAN FUNGSI SERTA TATA KERJA DINAS ARSIP </a:t>
            </a:r>
            <a:b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DAN PERPUSTAKAAN DAERAH KAB. BULELENG</a:t>
            </a:r>
            <a:r>
              <a:rPr lang="en-GB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3" name="Picture 2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608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http://www.koranbuleleng.com/wp-content/uploads/2016/03/tugu-singa.jpg"/>
          <p:cNvPicPr/>
          <p:nvPr/>
        </p:nvPicPr>
        <p:blipFill>
          <a:blip r:embed="rId2"/>
          <a:srcRect l="4808" r="25480" b="10292"/>
          <a:stretch>
            <a:fillRect/>
          </a:stretch>
        </p:blipFill>
        <p:spPr bwMode="auto">
          <a:xfrm>
            <a:off x="6096000" y="1500174"/>
            <a:ext cx="609600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rc_mi" descr="Image result for foto bangunan tua di buleleng"/>
          <p:cNvPicPr/>
          <p:nvPr/>
        </p:nvPicPr>
        <p:blipFill>
          <a:blip r:embed="rId3"/>
          <a:srcRect l="16666" t="26564" b="16459"/>
          <a:stretch>
            <a:fillRect/>
          </a:stretch>
        </p:blipFill>
        <p:spPr bwMode="auto">
          <a:xfrm>
            <a:off x="0" y="1500174"/>
            <a:ext cx="609600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5" descr="Image result for foto bangunan tua di bulele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5"/>
          <p:cNvGrpSpPr/>
          <p:nvPr/>
        </p:nvGrpSpPr>
        <p:grpSpPr>
          <a:xfrm>
            <a:off x="380960" y="1071546"/>
            <a:ext cx="11144328" cy="4929222"/>
            <a:chOff x="357158" y="1483328"/>
            <a:chExt cx="8358246" cy="4234886"/>
          </a:xfrm>
        </p:grpSpPr>
        <p:sp>
          <p:nvSpPr>
            <p:cNvPr id="7" name="Rectangle 6"/>
            <p:cNvSpPr/>
            <p:nvPr/>
          </p:nvSpPr>
          <p:spPr>
            <a:xfrm>
              <a:off x="2714612" y="1483328"/>
              <a:ext cx="3714776" cy="1000132"/>
            </a:xfrm>
            <a:prstGeom prst="rect">
              <a:avLst/>
            </a:prstGeom>
            <a:solidFill>
              <a:srgbClr val="00B050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itchFamily="34" charset="0"/>
                </a:rPr>
                <a:t>PERANAN PEJABAT ORGANISASI / LEMBAGA</a:t>
              </a:r>
              <a:endPara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57158" y="3071810"/>
              <a:ext cx="2428892" cy="1000132"/>
            </a:xfrm>
            <a:prstGeom prst="rect">
              <a:avLst/>
            </a:prstGeom>
            <a:solidFill>
              <a:srgbClr val="7030A0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itchFamily="34" charset="0"/>
                </a:rPr>
                <a:t>SDM KEARSIPAN</a:t>
              </a:r>
              <a:endPara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286512" y="3071810"/>
              <a:ext cx="2428892" cy="1000132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itchFamily="34" charset="0"/>
                </a:rPr>
                <a:t>LEMBAGA KEARSIPAN DAERAH</a:t>
              </a:r>
              <a:endParaRPr 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428992" y="4718082"/>
              <a:ext cx="2428892" cy="1000132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rgbClr val="FF0000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itchFamily="34" charset="0"/>
                </a:rPr>
                <a:t>PEDOMAN </a:t>
              </a:r>
              <a:endParaRPr lang="id-ID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endParaRPr>
            </a:p>
            <a:p>
              <a:pPr algn="ctr"/>
              <a:r>
                <a:rPr lang="en-US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itchFamily="34" charset="0"/>
                </a:rPr>
                <a:t>KEARSIPAN</a:t>
              </a:r>
              <a:endPara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endParaRPr>
            </a:p>
          </p:txBody>
        </p:sp>
        <p:sp>
          <p:nvSpPr>
            <p:cNvPr id="11" name="Right Arrow 10"/>
            <p:cNvSpPr/>
            <p:nvPr/>
          </p:nvSpPr>
          <p:spPr>
            <a:xfrm>
              <a:off x="2786050" y="3357562"/>
              <a:ext cx="571504" cy="357190"/>
            </a:xfrm>
            <a:prstGeom prst="rightArrow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Left Arrow 11"/>
            <p:cNvSpPr/>
            <p:nvPr/>
          </p:nvSpPr>
          <p:spPr>
            <a:xfrm>
              <a:off x="5786446" y="3429000"/>
              <a:ext cx="500066" cy="357190"/>
            </a:xfrm>
            <a:prstGeom prst="leftArrow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Up Arrow 12"/>
            <p:cNvSpPr/>
            <p:nvPr/>
          </p:nvSpPr>
          <p:spPr>
            <a:xfrm>
              <a:off x="4429124" y="4286256"/>
              <a:ext cx="357190" cy="428628"/>
            </a:xfrm>
            <a:prstGeom prst="upArrow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Down Arrow 13"/>
            <p:cNvSpPr/>
            <p:nvPr/>
          </p:nvSpPr>
          <p:spPr>
            <a:xfrm>
              <a:off x="4429124" y="2500306"/>
              <a:ext cx="357190" cy="500066"/>
            </a:xfrm>
            <a:prstGeom prst="downArrow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3357554" y="3000372"/>
              <a:ext cx="2428892" cy="1285884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itchFamily="34" charset="0"/>
                </a:rPr>
                <a:t>ARSIP POTRET ORGANISASI / LEMBAGA</a:t>
              </a:r>
              <a:endParaRPr lang="en-US" sz="2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endParaRPr>
            </a:p>
          </p:txBody>
        </p:sp>
      </p:grpSp>
      <p:pic>
        <p:nvPicPr>
          <p:cNvPr id="16" name="Picture 15" descr="C:\Users\KPAD\AppData\Local\Microsoft\Windows\Temporary Internet Files\Content.Word\FB_IMG_148430414058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304801" y="2850777"/>
            <a:ext cx="4589929" cy="149262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KARAKTERISTIK</a:t>
            </a:r>
          </a:p>
          <a:p>
            <a:pPr algn="ctr"/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ARSIP</a:t>
            </a:r>
          </a:p>
          <a:p>
            <a:endParaRPr lang="en-US" sz="4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>
            <a:stCxn id="5" idx="3"/>
          </p:cNvCxnSpPr>
          <p:nvPr/>
        </p:nvCxnSpPr>
        <p:spPr>
          <a:xfrm flipV="1">
            <a:off x="4894729" y="1290919"/>
            <a:ext cx="2487707" cy="23061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7409329" y="403411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AUTENTIK, TERPERCAYA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467601" y="1470210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PERLINDUNGAN</a:t>
            </a:r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NEGARA &amp; HAK KEPERDATAAN RAKYAT</a:t>
            </a:r>
            <a:endParaRPr 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440708" y="2545975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rial Rounded MT Bold" pitchFamily="34" charset="0"/>
                <a:cs typeface="Arial" pitchFamily="34" charset="0"/>
              </a:rPr>
              <a:t>KEUTUHAN &amp; ATURAN ASLI</a:t>
            </a:r>
            <a:endParaRPr lang="en-US" sz="2800" b="1" dirty="0">
              <a:solidFill>
                <a:schemeClr val="tx1"/>
              </a:solidFill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467601" y="3657600"/>
            <a:ext cx="4410635" cy="663388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KESELAMATAN &amp; KEAMANAN ARSIP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548283" y="4589930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AKUNTABILITAS KINERJA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5" idx="3"/>
          </p:cNvCxnSpPr>
          <p:nvPr/>
        </p:nvCxnSpPr>
        <p:spPr>
          <a:xfrm flipV="1">
            <a:off x="4894730" y="2138083"/>
            <a:ext cx="2541495" cy="14590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5" idx="3"/>
            <a:endCxn id="12" idx="1"/>
          </p:cNvCxnSpPr>
          <p:nvPr/>
        </p:nvCxnSpPr>
        <p:spPr>
          <a:xfrm>
            <a:off x="4894729" y="3597090"/>
            <a:ext cx="2572872" cy="39220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5" idx="3"/>
          </p:cNvCxnSpPr>
          <p:nvPr/>
        </p:nvCxnSpPr>
        <p:spPr>
          <a:xfrm>
            <a:off x="4894729" y="3597090"/>
            <a:ext cx="2595283" cy="123040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5" idx="3"/>
          </p:cNvCxnSpPr>
          <p:nvPr/>
        </p:nvCxnSpPr>
        <p:spPr>
          <a:xfrm>
            <a:off x="4894729" y="3597090"/>
            <a:ext cx="2595283" cy="237340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7566212" y="5643283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itchFamily="34" charset="0"/>
              </a:rPr>
              <a:t>PELAYANAN UMUM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cs typeface="Arial" pitchFamily="34" charset="0"/>
            </a:endParaRPr>
          </a:p>
        </p:txBody>
      </p:sp>
      <p:cxnSp>
        <p:nvCxnSpPr>
          <p:cNvPr id="25" name="Straight Arrow Connector 24"/>
          <p:cNvCxnSpPr>
            <a:stCxn id="5" idx="3"/>
          </p:cNvCxnSpPr>
          <p:nvPr/>
        </p:nvCxnSpPr>
        <p:spPr>
          <a:xfrm flipV="1">
            <a:off x="4894729" y="3240743"/>
            <a:ext cx="2487707" cy="35634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196087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5679" y="377952"/>
            <a:ext cx="6277439" cy="1180606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>
            <a:normAutofit/>
          </a:bodyPr>
          <a:lstStyle/>
          <a:p>
            <a:r>
              <a:rPr lang="en-GB" sz="4400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PERMASALAHAN</a:t>
            </a:r>
            <a:r>
              <a:rPr lang="en-GB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b="1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044" y="255494"/>
            <a:ext cx="1378821" cy="1378821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71378" y="1966397"/>
            <a:ext cx="3049293" cy="1516391"/>
          </a:xfrm>
          <a:prstGeom prst="rect">
            <a:avLst/>
          </a:prstGeom>
          <a:solidFill>
            <a:srgbClr val="00B0F0"/>
          </a:solidFill>
          <a:ln w="28575">
            <a:solidFill>
              <a:srgbClr val="FF0000"/>
            </a:solidFill>
          </a:ln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PE</a:t>
            </a:r>
            <a:r>
              <a:rPr kumimoji="0" lang="id-ID" sz="28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RSEPSI</a:t>
            </a:r>
            <a:r>
              <a:rPr kumimoji="0" lang="en-GB" sz="28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TENTANG </a:t>
            </a:r>
            <a:r>
              <a:rPr kumimoji="0" lang="en-GB" sz="2800" b="1" i="0" u="none" strike="noStrike" kern="1200" cap="none" spc="0" normalizeH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ARSIP</a:t>
            </a:r>
            <a:r>
              <a:rPr kumimoji="0" lang="en-GB" sz="28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kumimoji="0" lang="en-GB" sz="28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chemeClr val="tx1"/>
              </a:solidFill>
              <a:effectLst>
                <a:outerShdw blurRad="9525" dist="25400" dir="14640000" algn="tl" rotWithShape="0">
                  <a:schemeClr val="bg1">
                    <a:alpha val="30000"/>
                  </a:scheme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403410" y="1707777"/>
            <a:ext cx="874059" cy="843911"/>
          </a:xfrm>
          <a:prstGeom prst="flowChartConnector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1. </a:t>
            </a:r>
            <a:endParaRPr lang="en-US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22155" y="3665208"/>
            <a:ext cx="3152387" cy="1458122"/>
          </a:xfrm>
          <a:prstGeom prst="rect">
            <a:avLst/>
          </a:prstGeom>
          <a:solidFill>
            <a:srgbClr val="00B0F0"/>
          </a:solidFill>
          <a:ln w="38100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en-GB" sz="2400" b="1" dirty="0" smtClean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effectLst>
                <a:outerShdw blurRad="9525" dist="25400" dir="14640000" algn="tl" rotWithShape="0">
                  <a:schemeClr val="bg1">
                    <a:alpha val="3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</a:pPr>
            <a:r>
              <a:rPr lang="en-GB" sz="32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SISTEM KEARSIPAN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effectLst>
                <a:outerShdw blurRad="9525" dist="25400" dir="14640000" algn="tl" rotWithShape="0">
                  <a:schemeClr val="bg1">
                    <a:alpha val="30000"/>
                  </a:scheme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Flowchart: Connector 6"/>
          <p:cNvSpPr/>
          <p:nvPr/>
        </p:nvSpPr>
        <p:spPr>
          <a:xfrm>
            <a:off x="3375212" y="3267636"/>
            <a:ext cx="860231" cy="830117"/>
          </a:xfrm>
          <a:prstGeom prst="flowChartConnector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2. </a:t>
            </a:r>
            <a:endParaRPr lang="en-US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273566" y="4844066"/>
            <a:ext cx="3282375" cy="1543287"/>
          </a:xfrm>
          <a:prstGeom prst="rect">
            <a:avLst/>
          </a:prstGeom>
          <a:solidFill>
            <a:srgbClr val="00B0F0"/>
          </a:solidFill>
          <a:ln w="38100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TERBATASNYA ARSIPARIS</a:t>
            </a:r>
            <a:endParaRPr kumimoji="0" lang="en-GB" sz="32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effectLst>
                <a:outerShdw blurRad="9525" dist="25400" dir="14640000" algn="tl" rotWithShape="0">
                  <a:schemeClr val="bg1">
                    <a:alpha val="30000"/>
                  </a:scheme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9" name="Flowchart: Connector 8"/>
          <p:cNvSpPr/>
          <p:nvPr/>
        </p:nvSpPr>
        <p:spPr>
          <a:xfrm>
            <a:off x="6503895" y="4504764"/>
            <a:ext cx="851647" cy="872974"/>
          </a:xfrm>
          <a:prstGeom prst="flowChartConnector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3. </a:t>
            </a:r>
            <a:endParaRPr lang="en-US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6791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953" y="593106"/>
            <a:ext cx="7066517" cy="1180606"/>
          </a:xfrm>
          <a:solidFill>
            <a:srgbClr val="92D050"/>
          </a:solidFill>
          <a:ln w="38100">
            <a:solidFill>
              <a:schemeClr val="tx1"/>
            </a:solidFill>
          </a:ln>
          <a:effectLst>
            <a:glow rad="228600">
              <a:schemeClr val="tx1"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>
            <a:normAutofit fontScale="90000"/>
          </a:bodyPr>
          <a:lstStyle/>
          <a:p>
            <a:r>
              <a:rPr lang="en-GB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SOLUSI DI KEGIATAN TAHUN 2017</a:t>
            </a:r>
            <a:endParaRPr lang="en-GB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894" y="198395"/>
            <a:ext cx="2273388" cy="22733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89695" y="2704684"/>
            <a:ext cx="11145561" cy="3591476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14350" indent="-514350" algn="l"/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Arial" panose="020B0604020202020204" pitchFamily="34" charset="0"/>
              </a:rPr>
              <a:t>1. PEMBINAAN KE OPD DAN ORGANISASI/LEMBAGA</a:t>
            </a:r>
          </a:p>
          <a:p>
            <a:pPr marL="514350" indent="-514350" algn="l"/>
            <a:r>
              <a:rPr lang="en-GB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sz="2800" b="1" dirty="0" smtClean="0">
                <a:solidFill>
                  <a:schemeClr val="tx1"/>
                </a:solidFill>
                <a:latin typeface="Arial Rounded MT Bold" pitchFamily="34" charset="0"/>
                <a:cs typeface="Arial" panose="020B0604020202020204" pitchFamily="34" charset="0"/>
              </a:rPr>
              <a:t>KEGIATAN :</a:t>
            </a:r>
          </a:p>
          <a:p>
            <a:pPr marL="514350" indent="-514350" algn="l"/>
            <a:r>
              <a:rPr lang="en-GB" sz="2800" b="1" dirty="0" smtClean="0">
                <a:solidFill>
                  <a:schemeClr val="tx1"/>
                </a:solidFill>
                <a:latin typeface="Arial Rounded MT Bold" pitchFamily="34" charset="0"/>
                <a:cs typeface="Arial" panose="020B0604020202020204" pitchFamily="34" charset="0"/>
              </a:rPr>
              <a:t>						A. SOSIALISASI TATA KEARSIPAN</a:t>
            </a:r>
          </a:p>
          <a:p>
            <a:pPr marL="514350" indent="-514350" algn="l"/>
            <a:endParaRPr lang="en-GB" sz="2800" b="1" dirty="0" smtClean="0">
              <a:solidFill>
                <a:schemeClr val="tx1"/>
              </a:solidFill>
              <a:latin typeface="Arial Rounded MT Bold" pitchFamily="34" charset="0"/>
              <a:cs typeface="Arial" panose="020B0604020202020204" pitchFamily="34" charset="0"/>
            </a:endParaRPr>
          </a:p>
          <a:p>
            <a:pPr marL="514350" indent="-514350" algn="l"/>
            <a:r>
              <a:rPr lang="en-GB" sz="2800" b="1" dirty="0" smtClean="0">
                <a:solidFill>
                  <a:schemeClr val="tx1"/>
                </a:solidFill>
                <a:latin typeface="Arial Rounded MT Bold" pitchFamily="34" charset="0"/>
                <a:cs typeface="Arial" panose="020B0604020202020204" pitchFamily="34" charset="0"/>
              </a:rPr>
              <a:t>						B. PEMBINAAN TEKNIS  DAN SDM KEARSIPAN</a:t>
            </a:r>
          </a:p>
          <a:p>
            <a:pPr marL="514350" indent="-514350" algn="l"/>
            <a:endParaRPr lang="en-GB" sz="2800" b="1" dirty="0" smtClean="0">
              <a:solidFill>
                <a:schemeClr val="tx1"/>
              </a:solidFill>
              <a:latin typeface="Arial Rounded MT Bold" pitchFamily="34" charset="0"/>
              <a:cs typeface="Arial" panose="020B0604020202020204" pitchFamily="34" charset="0"/>
            </a:endParaRPr>
          </a:p>
          <a:p>
            <a:pPr marL="514350" indent="-514350" algn="l"/>
            <a:r>
              <a:rPr lang="en-GB" sz="2800" b="1" dirty="0" smtClean="0">
                <a:solidFill>
                  <a:schemeClr val="tx1"/>
                </a:solidFill>
                <a:latin typeface="Arial Rounded MT Bold" pitchFamily="34" charset="0"/>
                <a:cs typeface="Arial" panose="020B0604020202020204" pitchFamily="34" charset="0"/>
              </a:rPr>
              <a:t>						C. SUPERVISI KEARSIPAN</a:t>
            </a:r>
            <a:endParaRPr lang="en-GB" sz="3200" b="1" dirty="0">
              <a:solidFill>
                <a:schemeClr val="tx1"/>
              </a:solidFill>
              <a:latin typeface="Arial Rounded MT Bold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38468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53396" y="3307976"/>
            <a:ext cx="9846298" cy="2501153"/>
          </a:xfrm>
          <a:prstGeom prst="rect">
            <a:avLst/>
          </a:prstGeom>
          <a:noFill/>
          <a:ln w="38100">
            <a:solidFill>
              <a:srgbClr val="FFCD00"/>
            </a:solidFill>
            <a:prstDash val="lgDash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14350" indent="-514350" algn="just">
              <a:buAutoNum type="arabicPeriod"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TATAP MUKA, </a:t>
            </a:r>
            <a:r>
              <a:rPr lang="en-US" sz="3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WORKSHOP/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LOKA KARYA</a:t>
            </a:r>
          </a:p>
          <a:p>
            <a:pPr marL="514350" indent="-514350" algn="just">
              <a:buAutoNum type="arabicPeriod"/>
            </a:pPr>
            <a:endParaRPr lang="en-US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MADIA MASSA </a:t>
            </a:r>
          </a:p>
          <a:p>
            <a:pPr marL="514350" indent="-514350" algn="just">
              <a:buAutoNum type="arabicPeriod"/>
            </a:pPr>
            <a:endParaRPr lang="en-US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PAMERAN </a:t>
            </a:r>
            <a:endParaRPr lang="en-GB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30069" y="983071"/>
            <a:ext cx="7884577" cy="1180606"/>
          </a:xfrm>
          <a:prstGeom prst="rect">
            <a:avLst/>
          </a:prstGeom>
          <a:solidFill>
            <a:srgbClr val="0070C0"/>
          </a:solidFill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2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b="1" dirty="0" smtClean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rgbClr val="FFFF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2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SOSIALISASI KEARSIPAN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814" y="169447"/>
            <a:ext cx="2209339" cy="2209339"/>
          </a:xfrm>
          <a:prstGeom prst="rect">
            <a:avLst/>
          </a:prstGeom>
        </p:spPr>
      </p:pic>
      <p:pic>
        <p:nvPicPr>
          <p:cNvPr id="6" name="Picture 5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9698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7741" y="579658"/>
            <a:ext cx="8081683" cy="1020541"/>
          </a:xfrm>
          <a:solidFill>
            <a:srgbClr val="5DDDD3"/>
          </a:solidFill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PEMBINAAN TEKNIS KEARSIPAN</a:t>
            </a:r>
            <a:endParaRPr lang="en-GB" sz="4400" b="1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933" y="243489"/>
            <a:ext cx="1799855" cy="1799855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38202" y="2305365"/>
            <a:ext cx="5266764" cy="841248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1. </a:t>
            </a:r>
            <a:r>
              <a:rPr lang="en-GB" sz="36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PENCIPTAAN ARSIP</a:t>
            </a:r>
            <a:r>
              <a:rPr kumimoji="0" lang="en-GB" sz="3600" b="1" i="0" u="none" strike="noStrike" kern="1200" cap="none" spc="0" normalizeH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kumimoji="0" lang="en-GB" sz="36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815354" y="3345272"/>
            <a:ext cx="5580529" cy="957787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</a:t>
            </a:r>
            <a:r>
              <a:rPr kumimoji="0" lang="en-GB" sz="36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  <a:r>
              <a:rPr lang="en-GB" sz="36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PENGGUNAAN ARSIP</a:t>
            </a:r>
            <a:r>
              <a:rPr kumimoji="0" lang="en-GB" sz="3600" b="1" i="0" u="none" strike="noStrike" kern="1200" cap="none" spc="0" normalizeH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kumimoji="0" lang="en-GB" sz="36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640106" y="4452412"/>
            <a:ext cx="6006352" cy="92641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  <a:hlinkClick r:id="rId3" action="ppaction://hlinkpres?slideindex=1&amp;slidetitle="/>
              </a:rPr>
              <a:t>3. </a:t>
            </a:r>
            <a:r>
              <a:rPr lang="en-GB" sz="36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hlinkClick r:id="rId3" action="ppaction://hlinkpres?slideindex=1&amp;slidetitle="/>
              </a:rPr>
              <a:t>PEMELIHARAAN ARSIP</a:t>
            </a:r>
            <a:r>
              <a:rPr kumimoji="0" lang="en-GB" sz="3600" b="1" i="0" u="none" strike="noStrike" kern="1200" cap="none" spc="0" normalizeH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kumimoji="0" lang="en-GB" sz="36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29519" y="5510247"/>
            <a:ext cx="5580529" cy="930894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  <a:hlinkClick r:id="rId4" action="ppaction://hlinkpres?slideindex=1&amp;slidetitle="/>
              </a:rPr>
              <a:t>4. </a:t>
            </a:r>
            <a:r>
              <a:rPr lang="en-GB" sz="36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hlinkClick r:id="rId4" action="ppaction://hlinkpres?slideindex=1&amp;slidetitle="/>
              </a:rPr>
              <a:t>PENYUSUTAN ARSIP</a:t>
            </a:r>
            <a:r>
              <a:rPr kumimoji="0" lang="en-GB" sz="3600" b="1" i="0" u="none" strike="noStrike" kern="1200" cap="none" spc="0" normalizeH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kumimoji="0" lang="en-GB" sz="36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9" name="Picture 8" descr="C:\Users\KPAD\AppData\Local\Microsoft\Windows\Temporary Internet Files\Content.Word\FB_IMG_148430414058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66220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605580" y="888453"/>
            <a:ext cx="6988585" cy="940347"/>
          </a:xfrm>
          <a:prstGeom prst="rect">
            <a:avLst/>
          </a:prstGeom>
          <a:noFill/>
          <a:ln w="38100">
            <a:solidFill>
              <a:srgbClr val="0070C0"/>
            </a:solidFill>
            <a:prstDash val="lgDash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42913" indent="-442913"/>
            <a:r>
              <a:rPr lang="en-US" sz="44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SUPERVISI KEARSIPAN</a:t>
            </a:r>
            <a:endParaRPr lang="en-GB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 rot="2752082">
            <a:off x="812455" y="-2062196"/>
            <a:ext cx="1565193" cy="6739963"/>
          </a:xfrm>
          <a:prstGeom prst="rect">
            <a:avLst/>
          </a:prstGeom>
          <a:gradFill flip="none" rotWithShape="1">
            <a:gsLst>
              <a:gs pos="0">
                <a:srgbClr val="996459">
                  <a:shade val="30000"/>
                  <a:satMod val="115000"/>
                </a:srgbClr>
              </a:gs>
              <a:gs pos="50000">
                <a:srgbClr val="996459">
                  <a:shade val="67500"/>
                  <a:satMod val="115000"/>
                </a:srgbClr>
              </a:gs>
              <a:gs pos="100000">
                <a:srgbClr val="99645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5288" y="231351"/>
            <a:ext cx="2491408" cy="249140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211711" y="2803111"/>
            <a:ext cx="3753865" cy="1163771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1.</a:t>
            </a:r>
            <a:r>
              <a:rPr kumimoji="0" lang="en-GB" sz="3600" b="1" i="0" u="none" strike="noStrike" kern="1200" cap="none" spc="0" normalizeH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MONITORING </a:t>
            </a:r>
            <a:endParaRPr kumimoji="0" lang="en-GB" sz="36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788927" y="4787152"/>
            <a:ext cx="4323261" cy="1246163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2. REKOMENDASI</a:t>
            </a:r>
            <a:endParaRPr kumimoji="0" lang="en-GB" sz="36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9" name="Picture 8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4726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5118" y="2194560"/>
            <a:ext cx="4289612" cy="1946366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2. PENGELOLAAN </a:t>
            </a:r>
          </a:p>
          <a:p>
            <a:r>
              <a:rPr lang="en-US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ARSIP</a:t>
            </a:r>
          </a:p>
          <a:p>
            <a:r>
              <a:rPr lang="en-U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 KEGIATAN UMUM</a:t>
            </a:r>
            <a:r>
              <a:rPr lang="en-US" sz="3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)</a:t>
            </a:r>
            <a:endParaRPr lang="en-US" sz="30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>
            <a:stCxn id="5" idx="3"/>
          </p:cNvCxnSpPr>
          <p:nvPr/>
        </p:nvCxnSpPr>
        <p:spPr>
          <a:xfrm flipV="1">
            <a:off x="4894730" y="901339"/>
            <a:ext cx="1662824" cy="22664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6653604" y="530581"/>
            <a:ext cx="3731367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ARSIP AKTIF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619667" y="1684594"/>
            <a:ext cx="3817556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ARSIP INAKTIF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659623" y="2852570"/>
            <a:ext cx="3738411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ARSIP VITAL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738002" y="4052816"/>
            <a:ext cx="3699221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ARSIP TERJAGA  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5" idx="3"/>
          </p:cNvCxnSpPr>
          <p:nvPr/>
        </p:nvCxnSpPr>
        <p:spPr>
          <a:xfrm flipV="1">
            <a:off x="4894730" y="2011681"/>
            <a:ext cx="1571384" cy="115606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5" idx="3"/>
          </p:cNvCxnSpPr>
          <p:nvPr/>
        </p:nvCxnSpPr>
        <p:spPr>
          <a:xfrm flipV="1">
            <a:off x="4894730" y="3108961"/>
            <a:ext cx="1571384" cy="587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5" idx="3"/>
          </p:cNvCxnSpPr>
          <p:nvPr/>
        </p:nvCxnSpPr>
        <p:spPr>
          <a:xfrm>
            <a:off x="4894730" y="3167743"/>
            <a:ext cx="1793453" cy="22925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795504" y="5274447"/>
            <a:ext cx="3680908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ARSIP STATIS  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Straight Arrow Connector 18"/>
          <p:cNvCxnSpPr>
            <a:stCxn id="5" idx="3"/>
          </p:cNvCxnSpPr>
          <p:nvPr/>
        </p:nvCxnSpPr>
        <p:spPr>
          <a:xfrm>
            <a:off x="4894730" y="3167743"/>
            <a:ext cx="1741201" cy="8817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36" name="Picture 35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608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3954" y="2824650"/>
            <a:ext cx="2847704" cy="1653989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KEGIATAN TEKNIS</a:t>
            </a:r>
          </a:p>
          <a:p>
            <a:pPr algn="ctr"/>
            <a:r>
              <a:rPr lang="en-US" sz="3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( BIMTEK )</a:t>
            </a:r>
            <a:endParaRPr lang="en-US" sz="44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>
            <a:stCxn id="5" idx="3"/>
          </p:cNvCxnSpPr>
          <p:nvPr/>
        </p:nvCxnSpPr>
        <p:spPr>
          <a:xfrm flipV="1">
            <a:off x="3461658" y="875211"/>
            <a:ext cx="2325188" cy="277643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896728" y="361533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PEMBERKASAN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951924" y="1403745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PENYIMPANAN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044518" y="2574791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PENYUSUTAN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44901" y="3700888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KONSERVASI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37877" y="5742918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AKUISISI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5" idx="3"/>
          </p:cNvCxnSpPr>
          <p:nvPr/>
        </p:nvCxnSpPr>
        <p:spPr>
          <a:xfrm flipV="1">
            <a:off x="3461658" y="3082835"/>
            <a:ext cx="2442753" cy="56881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5" idx="3"/>
          </p:cNvCxnSpPr>
          <p:nvPr/>
        </p:nvCxnSpPr>
        <p:spPr>
          <a:xfrm>
            <a:off x="3461658" y="3651645"/>
            <a:ext cx="2508068" cy="21496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5" idx="3"/>
          </p:cNvCxnSpPr>
          <p:nvPr/>
        </p:nvCxnSpPr>
        <p:spPr>
          <a:xfrm>
            <a:off x="3461658" y="3651645"/>
            <a:ext cx="2625633" cy="12991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5" idx="3"/>
          </p:cNvCxnSpPr>
          <p:nvPr/>
        </p:nvCxnSpPr>
        <p:spPr>
          <a:xfrm>
            <a:off x="3461658" y="3651645"/>
            <a:ext cx="2495005" cy="244870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6141208" y="4740409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PENELUSURAN ARSIP STATIS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Arrow Connector 19"/>
          <p:cNvCxnSpPr>
            <a:stCxn id="5" idx="3"/>
          </p:cNvCxnSpPr>
          <p:nvPr/>
        </p:nvCxnSpPr>
        <p:spPr>
          <a:xfrm flipV="1">
            <a:off x="3461658" y="1972491"/>
            <a:ext cx="2390502" cy="167915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6" name="Picture 15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608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259152" y="3188727"/>
            <a:ext cx="9877529" cy="3050707"/>
          </a:xfrm>
          <a:prstGeom prst="rect">
            <a:avLst/>
          </a:prstGeom>
          <a:noFill/>
          <a:ln w="38100">
            <a:solidFill>
              <a:srgbClr val="FF5B61"/>
            </a:solidFill>
            <a:prstDash val="lgDash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14350" indent="-514350" algn="just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PENILAIAN TATA KEARSIPAN ( LOMBA )</a:t>
            </a:r>
          </a:p>
          <a:p>
            <a:pPr marL="514350" indent="-514350" algn="just">
              <a:buAutoNum type="arabicPeriod"/>
            </a:pPr>
            <a:endParaRPr lang="en-US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PENGAWASAN KEARSIPAN</a:t>
            </a:r>
          </a:p>
          <a:p>
            <a:pPr marL="514350" indent="-514350" algn="just">
              <a:buAutoNum type="arabicPeriod"/>
            </a:pPr>
            <a:endParaRPr lang="en-US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/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AUDIT KEARSIPAN</a:t>
            </a:r>
          </a:p>
        </p:txBody>
      </p:sp>
      <p:sp>
        <p:nvSpPr>
          <p:cNvPr id="6" name="Rectangle 5"/>
          <p:cNvSpPr/>
          <p:nvPr/>
        </p:nvSpPr>
        <p:spPr>
          <a:xfrm>
            <a:off x="1976717" y="658905"/>
            <a:ext cx="7356469" cy="900953"/>
          </a:xfrm>
          <a:prstGeom prst="rect">
            <a:avLst/>
          </a:prstGeom>
          <a:solidFill>
            <a:srgbClr val="5DDDD3"/>
          </a:solidFill>
          <a:ln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3. PENGAWASAN ARSIP</a:t>
            </a:r>
            <a:r>
              <a:rPr lang="en-US" sz="36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841" y="242047"/>
            <a:ext cx="2491408" cy="249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40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9634" y="2547257"/>
            <a:ext cx="4180115" cy="1972491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PENILAIAN</a:t>
            </a:r>
            <a:endParaRPr lang="id-ID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TATA </a:t>
            </a:r>
            <a:r>
              <a:rPr lang="id-ID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</a:t>
            </a:r>
            <a:r>
              <a:rPr lang="en-US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EARSIPAN</a:t>
            </a:r>
          </a:p>
          <a:p>
            <a:r>
              <a:rPr lang="en-US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 LOMBA )</a:t>
            </a:r>
            <a:endParaRPr lang="en-US" sz="4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>
            <a:stCxn id="5" idx="3"/>
            <a:endCxn id="9" idx="1"/>
          </p:cNvCxnSpPr>
          <p:nvPr/>
        </p:nvCxnSpPr>
        <p:spPr>
          <a:xfrm flipV="1">
            <a:off x="4519749" y="760910"/>
            <a:ext cx="1387352" cy="27725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907101" y="364222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SDM KEARSIPAN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926183" y="1378770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SARANA PRASARANA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964604" y="2506786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PENERAPAN SISTEM KEARSIPAN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43750" y="3631474"/>
            <a:ext cx="4367348" cy="663388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PENATAAN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24431" y="4616056"/>
            <a:ext cx="4299729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PEMBERKASAN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5" idx="3"/>
          </p:cNvCxnSpPr>
          <p:nvPr/>
        </p:nvCxnSpPr>
        <p:spPr>
          <a:xfrm flipV="1">
            <a:off x="4519749" y="1867989"/>
            <a:ext cx="1345474" cy="16655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5" idx="3"/>
            <a:endCxn id="12" idx="1"/>
          </p:cNvCxnSpPr>
          <p:nvPr/>
        </p:nvCxnSpPr>
        <p:spPr>
          <a:xfrm>
            <a:off x="4519749" y="3533503"/>
            <a:ext cx="1524001" cy="42966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5" idx="3"/>
            <a:endCxn id="13" idx="1"/>
          </p:cNvCxnSpPr>
          <p:nvPr/>
        </p:nvCxnSpPr>
        <p:spPr>
          <a:xfrm>
            <a:off x="4519749" y="3533503"/>
            <a:ext cx="1604682" cy="147924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5" idx="3"/>
            <a:endCxn id="22" idx="1"/>
          </p:cNvCxnSpPr>
          <p:nvPr/>
        </p:nvCxnSpPr>
        <p:spPr>
          <a:xfrm>
            <a:off x="4519749" y="3533503"/>
            <a:ext cx="1674863" cy="24934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6194612" y="5630221"/>
            <a:ext cx="4242612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TEMU BALIK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Straight Arrow Connector 24"/>
          <p:cNvCxnSpPr>
            <a:stCxn id="5" idx="3"/>
            <a:endCxn id="11" idx="1"/>
          </p:cNvCxnSpPr>
          <p:nvPr/>
        </p:nvCxnSpPr>
        <p:spPr>
          <a:xfrm flipV="1">
            <a:off x="4519749" y="2903474"/>
            <a:ext cx="1444855" cy="63002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04" name="Picture 103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608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7595" y="2863838"/>
            <a:ext cx="3859305" cy="1653989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PENGAWASAN KEARSIPAN</a:t>
            </a:r>
            <a:endParaRPr lang="en-US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05267" y="927463"/>
            <a:ext cx="4410635" cy="839735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PENGELOLAAN ARSIP DINAMIS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706035" y="2564162"/>
            <a:ext cx="4410635" cy="1896035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SDM KEARSIPAN (SOSIALISASI ARSIPARIS, PETUGAS KEARSIPAN )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5" idx="3"/>
          </p:cNvCxnSpPr>
          <p:nvPr/>
        </p:nvCxnSpPr>
        <p:spPr>
          <a:xfrm>
            <a:off x="4306900" y="3690833"/>
            <a:ext cx="1257877" cy="1901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5" idx="3"/>
          </p:cNvCxnSpPr>
          <p:nvPr/>
        </p:nvCxnSpPr>
        <p:spPr>
          <a:xfrm>
            <a:off x="4306900" y="3690833"/>
            <a:ext cx="1284003" cy="19653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5737795" y="5278291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SARANA PRASARANA KEARSIPAN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stCxn id="5" idx="3"/>
          </p:cNvCxnSpPr>
          <p:nvPr/>
        </p:nvCxnSpPr>
        <p:spPr>
          <a:xfrm flipV="1">
            <a:off x="4306900" y="1489166"/>
            <a:ext cx="1297066" cy="220166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9" name="Picture 8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53464" y="173949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608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43094" y="2811586"/>
            <a:ext cx="3262256" cy="1653989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AUDIT KEARSIPAN</a:t>
            </a:r>
            <a:endParaRPr lang="en-US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236924" y="950001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KLASIFIKASI ARSIP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315303" y="2224013"/>
            <a:ext cx="4410635" cy="793376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TATA NASKAH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379463" y="3586522"/>
            <a:ext cx="4410635" cy="1196788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SISTEM KLASIFIKASI KEAMANAN DAN AKSES ARSIP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445162" y="5240382"/>
            <a:ext cx="4410635" cy="1057835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JADWAL RETENSI ARSIP ( JRA )</a:t>
            </a:r>
            <a:endPara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5" idx="3"/>
            <a:endCxn id="10" idx="1"/>
          </p:cNvCxnSpPr>
          <p:nvPr/>
        </p:nvCxnSpPr>
        <p:spPr>
          <a:xfrm flipV="1">
            <a:off x="3605350" y="1346689"/>
            <a:ext cx="1631574" cy="229189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5" idx="3"/>
            <a:endCxn id="11" idx="1"/>
          </p:cNvCxnSpPr>
          <p:nvPr/>
        </p:nvCxnSpPr>
        <p:spPr>
          <a:xfrm flipV="1">
            <a:off x="3605350" y="2620701"/>
            <a:ext cx="1709953" cy="10178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5" idx="3"/>
          </p:cNvCxnSpPr>
          <p:nvPr/>
        </p:nvCxnSpPr>
        <p:spPr>
          <a:xfrm>
            <a:off x="3605350" y="3638581"/>
            <a:ext cx="1580604" cy="56765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5" idx="3"/>
            <a:endCxn id="13" idx="1"/>
          </p:cNvCxnSpPr>
          <p:nvPr/>
        </p:nvCxnSpPr>
        <p:spPr>
          <a:xfrm>
            <a:off x="3605350" y="3638581"/>
            <a:ext cx="1839812" cy="213071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4" name="Picture 13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93805" y="227738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608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410943" y="1680882"/>
            <a:ext cx="8083889" cy="4827494"/>
          </a:xfrm>
          <a:prstGeom prst="rect">
            <a:avLst/>
          </a:prstGeom>
          <a:solidFill>
            <a:schemeClr val="tx1"/>
          </a:solidFill>
          <a:ln w="38100">
            <a:solidFill>
              <a:srgbClr val="FF0000"/>
            </a:solidFill>
            <a:prstDash val="lgDash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14350" indent="-514350" algn="just"/>
            <a:endParaRPr lang="en-US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AutoNum type="alphaUcPeriod"/>
            </a:pPr>
            <a:r>
              <a:rPr lang="en-GB" sz="2400" b="1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PROGRAM “Si ARTA” ADALAH PROGRAM “SISTEM ARSIP RUMAH TANGGA “</a:t>
            </a:r>
          </a:p>
          <a:p>
            <a:pPr marL="514350" indent="-514350" algn="just">
              <a:buAutoNum type="alphaUcPeriod"/>
            </a:pPr>
            <a:r>
              <a:rPr lang="en-GB" sz="2400" b="1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PROGRAM “Si ARTA” UNTUK MENYUKSESKAN VISI MISI BUPATI BULELENG BAPAK PUTU AGUS SURADNYANA ST DAN WAKIL BUPATI BULELENG BAPAK dr. I NYOMAN SUTJIDRA </a:t>
            </a:r>
            <a:r>
              <a:rPr lang="en-GB" sz="2400" b="1" dirty="0" err="1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Sp.OG</a:t>
            </a:r>
            <a:r>
              <a:rPr lang="en-GB" sz="2400" b="1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DENGAN 12 PAS ; PENINGKATAN KESEJAHTRAAN MASYARAKAT BULELENG</a:t>
            </a:r>
          </a:p>
          <a:p>
            <a:pPr marL="514350" indent="-514350" algn="just">
              <a:buAutoNum type="alphaUcPeriod"/>
            </a:pPr>
            <a:r>
              <a:rPr lang="en-GB" sz="2400" b="1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PENINGKATAN KESEJAHTRAAN MASYARAKAT MELALUI PEMBINAAN KELUARGA SEJAHTERA DALAM WADAH TP PKK KAB, KEC DAN DESA</a:t>
            </a:r>
          </a:p>
          <a:p>
            <a:pPr marL="514350" indent="-514350" algn="just">
              <a:buAutoNum type="alphaUcPeriod"/>
            </a:pPr>
            <a:endParaRPr lang="en-GB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640540" y="336177"/>
            <a:ext cx="6024283" cy="1048870"/>
          </a:xfrm>
          <a:prstGeom prst="rect">
            <a:avLst/>
          </a:prstGeom>
          <a:solidFill>
            <a:srgbClr val="FF757C"/>
          </a:solidFill>
          <a:ln w="38100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  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800" b="1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PROGRAM INOVASI</a:t>
            </a:r>
            <a:r>
              <a:rPr kumimoji="0" lang="en-GB" sz="4000" b="1" i="0" u="none" strike="noStrike" kern="1200" cap="none" spc="0" normalizeH="0" baseline="0" noProof="0" dirty="0" smtClean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kumimoji="0" lang="en-GB" sz="4000" b="1" i="0" u="none" strike="noStrike" kern="1200" cap="none" spc="0" normalizeH="0" baseline="0" noProof="0" dirty="0">
              <a:ln>
                <a:solidFill>
                  <a:schemeClr val="bg1">
                    <a:lumMod val="75000"/>
                    <a:lumOff val="25000"/>
                    <a:alpha val="1000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821" y="208569"/>
            <a:ext cx="1473532" cy="1473532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30799" y="2407024"/>
            <a:ext cx="2649070" cy="2958353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14350" indent="-514350" algn="just"/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514350" indent="-514350"/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/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PROGRAM</a:t>
            </a:r>
          </a:p>
          <a:p>
            <a:pPr marL="514350" indent="-514350"/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Si ARTA</a:t>
            </a:r>
          </a:p>
          <a:p>
            <a:pPr marL="514350" indent="-514350" algn="just"/>
            <a:endParaRPr lang="en-GB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4790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Arial Rounded MT Bold" pitchFamily="34" charset="0"/>
              </a:rPr>
              <a:t>KESIMPULAN</a:t>
            </a:r>
            <a:endParaRPr lang="en-US" b="1" dirty="0"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latin typeface="Arial Rounded MT Bold" pitchFamily="34" charset="0"/>
              </a:rPr>
              <a:t>PEMANTAPAN REGULASI KEARSIPAN</a:t>
            </a:r>
          </a:p>
          <a:p>
            <a:r>
              <a:rPr lang="en-US" sz="2800" b="1" dirty="0" smtClean="0">
                <a:latin typeface="Arial Rounded MT Bold" pitchFamily="34" charset="0"/>
              </a:rPr>
              <a:t>ADANYA ARSIPARIS / PETUGAS PENGELOLA KEARSIPAN MELALUI IMPASING ATAU SK PIMPINAN LEMBAGA</a:t>
            </a:r>
          </a:p>
          <a:p>
            <a:r>
              <a:rPr lang="en-US" sz="2800" b="1" dirty="0" smtClean="0">
                <a:latin typeface="Arial Rounded MT Bold" pitchFamily="34" charset="0"/>
              </a:rPr>
              <a:t>PENYEDIAAN SARANA DAN PRASARANA KEARSIPAN</a:t>
            </a:r>
          </a:p>
          <a:p>
            <a:r>
              <a:rPr lang="en-US" sz="2800" b="1" dirty="0" smtClean="0">
                <a:latin typeface="Arial Rounded MT Bold" pitchFamily="34" charset="0"/>
              </a:rPr>
              <a:t>PENYEDIAAN RUANG RECORD CENTER</a:t>
            </a:r>
          </a:p>
          <a:p>
            <a:r>
              <a:rPr lang="en-US" sz="2800" b="1" dirty="0" smtClean="0">
                <a:latin typeface="Arial Rounded MT Bold" pitchFamily="34" charset="0"/>
              </a:rPr>
              <a:t>PENYERAHAN ARSIP INAKTIF DAN STATIS KE DINAS ARSIP DAN PERPUSTAKAAN DAERAH KABUPATEN BULELENG </a:t>
            </a:r>
            <a:endParaRPr lang="en-US" sz="2800" b="1" dirty="0">
              <a:latin typeface="Arial Rounded MT Bold" pitchFamily="34" charset="0"/>
            </a:endParaRPr>
          </a:p>
        </p:txBody>
      </p:sp>
      <p:pic>
        <p:nvPicPr>
          <p:cNvPr id="4" name="Picture 3" descr="C:\Users\KPAD\AppData\Local\Microsoft\Windows\Temporary Internet Files\Content.Word\FB_IMG_14843041405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82" y="214291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www.koranbuleleng.com/wp-content/uploads/2016/03/tugu-singa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080" y="448606"/>
            <a:ext cx="11280359" cy="334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76211" y="4000505"/>
            <a:ext cx="11239579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lIns="91440" tIns="45720" rIns="91440" bIns="45720">
            <a:spAutoFit/>
          </a:bodyPr>
          <a:lstStyle/>
          <a:p>
            <a:r>
              <a:rPr lang="id-ID" sz="7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Brush Script MT" pitchFamily="66" charset="0"/>
              </a:rPr>
              <a:t> Ayo...Kerja nyata,,,</a:t>
            </a:r>
          </a:p>
          <a:p>
            <a:pPr algn="ctr"/>
            <a:r>
              <a:rPr lang="id-ID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“</a:t>
            </a: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DINAS </a:t>
            </a:r>
            <a:r>
              <a:rPr lang="id-ID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ARSIP</a:t>
            </a: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DAN PERPUSTAKAAN DAERAH KAB. BULELENG</a:t>
            </a:r>
            <a:r>
              <a:rPr lang="id-ID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”</a:t>
            </a: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id-ID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...</a:t>
            </a:r>
            <a:r>
              <a:rPr lang="id-ID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yes..!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Picture 6" descr="C:\Users\KPAD\AppData\Local\Microsoft\Windows\Temporary Internet Files\Content.Word\FB_IMG_14843041405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63283" y="142853"/>
            <a:ext cx="1060863" cy="79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470263" y="875211"/>
            <a:ext cx="444137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6000" b="1" cap="none" spc="0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 Rounded MT Bold" pitchFamily="34" charset="0"/>
              </a:rPr>
              <a:t>DEMIKIAN</a:t>
            </a:r>
            <a:endParaRPr lang="id-ID" sz="5400" b="1" cap="none" spc="0" dirty="0">
              <a:ln w="31550" cmpd="sng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05238" y="2379506"/>
            <a:ext cx="5085046" cy="92333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TERIMAKASIH</a:t>
            </a:r>
            <a:endParaRPr lang="id-ID" sz="5400" b="1" cap="none" spc="0" dirty="0">
              <a:ln w="17780" cmpd="sng">
                <a:solidFill>
                  <a:srgbClr val="FF0000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1276</TotalTime>
  <Words>493</Words>
  <Application>Microsoft Office PowerPoint</Application>
  <PresentationFormat>Custom</PresentationFormat>
  <Paragraphs>164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Slate</vt:lpstr>
      <vt:lpstr>  KEBIJAKAN DINAS ARSIP DAN PERPUSTAKAAN DAERAH  KABUPATEN BULELENG  DI BIDANG PEMBINAAN, PENGELOLAAN DAN PENGAWASAN ARSIP  TAHUN 2017   Oleh:  I PUTU KARIAMAN PUTRA, S.Sos., MM KABID PPPA (ARSIPARIS MUDA) </vt:lpstr>
      <vt:lpstr>PROFIL LKD</vt:lpstr>
      <vt:lpstr>      </vt:lpstr>
      <vt:lpstr>REKAPITULASI PEMBINAAN</vt:lpstr>
      <vt:lpstr>PEDOMAN KERJA :  1. UU NO 43/2009 TTG KEARSIPAN 2. PP NO 28/12 TTG PELAKSANAAN UU NO 43/09 TTG KEARSIPAN 3. PERKA ANRI NO 38/15 TTG PEDOMAN PENGAWASAN KEARSIPAN 4. PERDA BALI NO 7/16 TTG PENYELENGGARAAN KEARSIPAN 5. PERGUB BALI NO 13/14 TTG TATA KEARSIPAN PROPINSI BALI 6. PERBUP BULELENG NO 25/16 TTG TATA KEARSIPAN PEMKAB      BULELENG 7. PERBUP BULELENG NO 75/16 TTG KEDUDUKAN,SUSUNAN      ORGANISASI,TUGAS DAN FUNGSI SERTA TATA KERJA DINAS ARSIP      DAN PERPUSTAKAAN DAERAH KAB. BULELENG </vt:lpstr>
      <vt:lpstr>Slide 6</vt:lpstr>
      <vt:lpstr>Slide 7</vt:lpstr>
      <vt:lpstr>PERMASALAHAN </vt:lpstr>
      <vt:lpstr>SOLUSI DI KEGIATAN TAHUN 2017</vt:lpstr>
      <vt:lpstr>Slide 10</vt:lpstr>
      <vt:lpstr>PEMBINAAN TEKNIS KEARSIPAN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KESIMPULAN</vt:lpstr>
      <vt:lpstr>Slide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PENGEMBANGAN MULTIMEDIA INTERAKTIF BERORIENTASI PENDEKATAN ILMIAH PADA MATA PELAJARAN PENDIDIKAN JASMANI OLAHRAGA DAN KESEHATAN UNTUK SISWA KELAS VII  DI SMP NEGERI 6 SINGARAJA TAHUN PELAJARAN 2016/2017</dc:title>
  <dc:creator>Auzan</dc:creator>
  <cp:lastModifiedBy>User</cp:lastModifiedBy>
  <cp:revision>229</cp:revision>
  <dcterms:created xsi:type="dcterms:W3CDTF">2016-10-09T13:45:09Z</dcterms:created>
  <dcterms:modified xsi:type="dcterms:W3CDTF">2017-05-30T22:24:42Z</dcterms:modified>
</cp:coreProperties>
</file>