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56" r:id="rId2"/>
    <p:sldId id="423" r:id="rId3"/>
    <p:sldId id="491" r:id="rId4"/>
    <p:sldId id="268" r:id="rId5"/>
    <p:sldId id="499" r:id="rId6"/>
    <p:sldId id="495" r:id="rId7"/>
    <p:sldId id="496" r:id="rId8"/>
    <p:sldId id="492" r:id="rId9"/>
    <p:sldId id="493" r:id="rId10"/>
    <p:sldId id="497" r:id="rId11"/>
    <p:sldId id="490" r:id="rId12"/>
    <p:sldId id="498" r:id="rId13"/>
    <p:sldId id="488" r:id="rId14"/>
  </p:sldIdLst>
  <p:sldSz cx="9144000" cy="5143500" type="screen16x9"/>
  <p:notesSz cx="7102475" cy="10233025"/>
  <p:defaultTextStyle>
    <a:defPPr>
      <a:defRPr lang="en-US"/>
    </a:defPPr>
    <a:lvl1pPr marL="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51647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03293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5494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06587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58235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0988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61529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813175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5" userDrawn="1">
          <p15:clr>
            <a:srgbClr val="A4A3A4"/>
          </p15:clr>
        </p15:guide>
        <p15:guide id="2" orient="horz" pos="3081" userDrawn="1">
          <p15:clr>
            <a:srgbClr val="A4A3A4"/>
          </p15:clr>
        </p15:guide>
        <p15:guide id="3" orient="horz" pos="413" userDrawn="1">
          <p15:clr>
            <a:srgbClr val="A4A3A4"/>
          </p15:clr>
        </p15:guide>
        <p15:guide id="4" orient="horz" pos="476" userDrawn="1">
          <p15:clr>
            <a:srgbClr val="A4A3A4"/>
          </p15:clr>
        </p15:guide>
        <p15:guide id="5" orient="horz" pos="2827" userDrawn="1">
          <p15:clr>
            <a:srgbClr val="A4A3A4"/>
          </p15:clr>
        </p15:guide>
        <p15:guide id="6" orient="horz" pos="2764" userDrawn="1">
          <p15:clr>
            <a:srgbClr val="A4A3A4"/>
          </p15:clr>
        </p15:guide>
        <p15:guide id="7" orient="horz" pos="1801" userDrawn="1">
          <p15:clr>
            <a:srgbClr val="A4A3A4"/>
          </p15:clr>
        </p15:guide>
        <p15:guide id="8" orient="horz" pos="1875" userDrawn="1">
          <p15:clr>
            <a:srgbClr val="A4A3A4"/>
          </p15:clr>
        </p15:guide>
        <p15:guide id="9" orient="horz" pos="857" userDrawn="1">
          <p15:clr>
            <a:srgbClr val="A4A3A4"/>
          </p15:clr>
        </p15:guide>
        <p15:guide id="10" orient="horz" pos="940" userDrawn="1">
          <p15:clr>
            <a:srgbClr val="A4A3A4"/>
          </p15:clr>
        </p15:guide>
        <p15:guide id="11" pos="305" userDrawn="1">
          <p15:clr>
            <a:srgbClr val="A4A3A4"/>
          </p15:clr>
        </p15:guide>
        <p15:guide id="12" pos="5455" userDrawn="1">
          <p15:clr>
            <a:srgbClr val="A4A3A4"/>
          </p15:clr>
        </p15:guide>
        <p15:guide id="13" pos="2924" userDrawn="1">
          <p15:clr>
            <a:srgbClr val="A4A3A4"/>
          </p15:clr>
        </p15:guide>
        <p15:guide id="14" pos="2836" userDrawn="1">
          <p15:clr>
            <a:srgbClr val="A4A3A4"/>
          </p15:clr>
        </p15:guide>
        <p15:guide id="15" pos="3709" userDrawn="1">
          <p15:clr>
            <a:srgbClr val="A4A3A4"/>
          </p15:clr>
        </p15:guide>
        <p15:guide id="16" pos="3797" userDrawn="1">
          <p15:clr>
            <a:srgbClr val="A4A3A4"/>
          </p15:clr>
        </p15:guide>
        <p15:guide id="17" pos="2290" userDrawn="1">
          <p15:clr>
            <a:srgbClr val="A4A3A4"/>
          </p15:clr>
        </p15:guide>
        <p15:guide id="18" pos="1963" userDrawn="1">
          <p15:clr>
            <a:srgbClr val="A4A3A4"/>
          </p15:clr>
        </p15:guide>
        <p15:guide id="19" pos="1091" userDrawn="1">
          <p15:clr>
            <a:srgbClr val="A4A3A4"/>
          </p15:clr>
        </p15:guide>
        <p15:guide id="20" pos="1179" userDrawn="1">
          <p15:clr>
            <a:srgbClr val="A4A3A4"/>
          </p15:clr>
        </p15:guide>
        <p15:guide id="21" pos="4671" userDrawn="1">
          <p15:clr>
            <a:srgbClr val="A4A3A4"/>
          </p15:clr>
        </p15:guide>
        <p15:guide id="22" pos="4581" userDrawn="1">
          <p15:clr>
            <a:srgbClr val="A4A3A4"/>
          </p15:clr>
        </p15:guide>
        <p15:guide id="23" orient="horz" pos="12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3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lorencia Chitra" initials="FC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968C6D"/>
    <a:srgbClr val="602320"/>
    <a:srgbClr val="FFB600"/>
    <a:srgbClr val="EB8C00"/>
    <a:srgbClr val="CCECFF"/>
    <a:srgbClr val="000099"/>
    <a:srgbClr val="00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D073F8-1565-44D7-B386-08B59EADF2EE}">
  <a:tblStyle styleId="{69D073F8-1565-44D7-B386-08B59EADF2EE}" styleName="PwC Table">
    <a:wholeTbl>
      <a:tcTxStyle>
        <a:fontRef idx="maj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38100" cmpd="sng">
              <a:noFill/>
            </a:ln>
          </a:bottom>
        </a:tcBdr>
      </a:tcStyle>
    </a:band1H>
    <a:band2H>
      <a:tcStyle>
        <a:tcBdr>
          <a:bottom>
            <a:ln w="38100" cmpd="sng">
              <a:noFill/>
            </a:ln>
          </a:bottom>
        </a:tcBdr>
      </a:tcStyle>
    </a:band2H>
    <a:firstCol>
      <a:tcTxStyle i="on">
        <a:fontRef idx="major">
          <a:prstClr val="black"/>
        </a:fontRef>
        <a:schemeClr val="dk1"/>
      </a:tcTxStyle>
      <a:tcStyle>
        <a:tcBdr/>
        <a:fill>
          <a:noFill/>
        </a:fill>
      </a:tcStyle>
    </a:firstCol>
    <a:firstRow>
      <a:tcTxStyle b="on">
        <a:fontRef idx="major">
          <a:prstClr val="black"/>
        </a:fontRef>
        <a:schemeClr val="dk2"/>
      </a:tcTxStyle>
      <a:tcStyle>
        <a:tcBdr>
          <a:bottom>
            <a:ln w="38100" cmpd="sng">
              <a:noFill/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46" autoAdjust="0"/>
    <p:restoredTop sz="95238" autoAdjust="0"/>
  </p:normalViewPr>
  <p:slideViewPr>
    <p:cSldViewPr snapToObjects="1">
      <p:cViewPr>
        <p:scale>
          <a:sx n="98" d="100"/>
          <a:sy n="98" d="100"/>
        </p:scale>
        <p:origin x="-816" y="-48"/>
      </p:cViewPr>
      <p:guideLst>
        <p:guide orient="horz" pos="305"/>
        <p:guide orient="horz" pos="3081"/>
        <p:guide orient="horz" pos="413"/>
        <p:guide orient="horz" pos="476"/>
        <p:guide orient="horz" pos="2827"/>
        <p:guide orient="horz" pos="2764"/>
        <p:guide orient="horz" pos="1801"/>
        <p:guide orient="horz" pos="1875"/>
        <p:guide orient="horz" pos="857"/>
        <p:guide orient="horz" pos="940"/>
        <p:guide orient="horz" pos="1212"/>
        <p:guide pos="305"/>
        <p:guide pos="5455"/>
        <p:guide pos="2924"/>
        <p:guide pos="2836"/>
        <p:guide pos="3709"/>
        <p:guide pos="3797"/>
        <p:guide pos="2290"/>
        <p:guide pos="1963"/>
        <p:guide pos="1091"/>
        <p:guide pos="1179"/>
        <p:guide pos="4671"/>
        <p:guide pos="45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5744"/>
    </p:cViewPr>
  </p:sorterViewPr>
  <p:notesViewPr>
    <p:cSldViewPr snapToObjects="1">
      <p:cViewPr varScale="1">
        <p:scale>
          <a:sx n="99" d="100"/>
          <a:sy n="99" d="100"/>
        </p:scale>
        <p:origin x="-2580" y="-108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Setya%20Prabaswara\Desktop\MCA\PHASE2\IMPACT%20ASSESSMENT\DATA%20ANALYTICS\Data%20Analytics_MM_52_Update_June2017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[Data Analytics_MM_52_Update_June2017.xlsx]CoE Progress Pivot!PivotTable8</c:name>
    <c:fmtId val="150"/>
  </c:pivotSource>
  <c:chart>
    <c:autoTitleDeleted val="1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c:spPr>
        <c:marker>
          <c:symbol val="none"/>
        </c:marker>
      </c:pivotFmt>
      <c:pivotFmt>
        <c:idx val="2"/>
        <c:spPr>
          <a:noFill/>
          <a:ln>
            <a:noFill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4"/>
        <c:spPr>
          <a:solidFill>
            <a:srgbClr val="00B050"/>
          </a:solidFill>
          <a:ln>
            <a:noFill/>
          </a:ln>
          <a:effectLst/>
        </c:spPr>
        <c:marker>
          <c:symbol val="none"/>
        </c:marke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6"/>
        <c:spPr>
          <a:solidFill>
            <a:srgbClr val="00B050"/>
          </a:solidFill>
          <a:ln>
            <a:noFill/>
          </a:ln>
          <a:effectLst/>
        </c:spPr>
        <c:marker>
          <c:symbol val="none"/>
        </c:marker>
      </c:pivotFmt>
      <c:pivotFmt>
        <c:idx val="7"/>
        <c:spPr>
          <a:noFill/>
          <a:ln>
            <a:noFill/>
          </a:ln>
          <a:effectLst/>
        </c:spPr>
        <c:marker>
          <c:symbol val="none"/>
        </c:marke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9"/>
        <c:spPr>
          <a:solidFill>
            <a:srgbClr val="00B050"/>
          </a:solidFill>
          <a:ln>
            <a:noFill/>
          </a:ln>
          <a:effectLst/>
        </c:spPr>
        <c:marker>
          <c:symbol val="none"/>
        </c:marker>
      </c:pivotFmt>
      <c:pivotFmt>
        <c:idx val="10"/>
        <c:spPr>
          <a:noFill/>
          <a:ln>
            <a:noFill/>
          </a:ln>
          <a:effectLst/>
        </c:spPr>
        <c:marker>
          <c:symbol val="none"/>
        </c:marker>
      </c:pivotFmt>
    </c:pivotFmts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'CoE Progress Pivot'!$AW$6</c:f>
              <c:strCache>
                <c:ptCount val="1"/>
                <c:pt idx="0">
                  <c:v>Average of # Target Level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'CoE Progress Pivot'!$AV$7:$AV$29</c:f>
              <c:strCache>
                <c:ptCount val="22"/>
                <c:pt idx="0">
                  <c:v>4.3.1. Perencanaan SDM</c:v>
                </c:pt>
                <c:pt idx="1">
                  <c:v>4.1.3. Bimbingan Teknis &amp; Transfer Pengetahuan</c:v>
                </c:pt>
                <c:pt idx="2">
                  <c:v>4.1.1. Asesmen Kemampuan SDM</c:v>
                </c:pt>
                <c:pt idx="3">
                  <c:v>3.3.1. Penerapan Sistem</c:v>
                </c:pt>
                <c:pt idx="4">
                  <c:v>3.2.3. Whistleblower &amp; Sistem Pengaduan</c:v>
                </c:pt>
                <c:pt idx="5">
                  <c:v>3.1.9. Monitoring dan Evaluasi</c:v>
                </c:pt>
                <c:pt idx="6">
                  <c:v>3.1.10. Debriefing Pasca Pengadaan</c:v>
                </c:pt>
                <c:pt idx="7">
                  <c:v>2.2.3. Visi Strategis</c:v>
                </c:pt>
                <c:pt idx="8">
                  <c:v>2.2.2. Kolaborasi internal ULP</c:v>
                </c:pt>
                <c:pt idx="9">
                  <c:v>2.2.1. Hubungan pimpinan dengan pemangku kepentingan</c:v>
                </c:pt>
                <c:pt idx="10">
                  <c:v>2.1.4. Pengelolaan Dokumen dan Pengetahuan</c:v>
                </c:pt>
                <c:pt idx="11">
                  <c:v>2.1.3. Manajemen Kinerja</c:v>
                </c:pt>
                <c:pt idx="12">
                  <c:v>2.1.2. Penetapan target kinerja Organisasi</c:v>
                </c:pt>
                <c:pt idx="13">
                  <c:v>2.1.1. Indikator Kinerja</c:v>
                </c:pt>
                <c:pt idx="14">
                  <c:v>1.3.3. Hubungan  Masyarakat</c:v>
                </c:pt>
                <c:pt idx="15">
                  <c:v>1.3.2. Penyedia (Vendors)</c:v>
                </c:pt>
                <c:pt idx="16">
                  <c:v>1.3.1. Pelanggan Internal</c:v>
                </c:pt>
                <c:pt idx="17">
                  <c:v>1.1.7. Kecukupan Pendanaan</c:v>
                </c:pt>
                <c:pt idx="18">
                  <c:v>1.1.6. Kecukupan SDM</c:v>
                </c:pt>
                <c:pt idx="19">
                  <c:v>1.1.5. (SOP) Standard Operating Procedures</c:v>
                </c:pt>
                <c:pt idx="20">
                  <c:v>1.1.3. Tugas dan Peran ULP</c:v>
                </c:pt>
                <c:pt idx="21">
                  <c:v>1.1.1. Status Hukum</c:v>
                </c:pt>
              </c:strCache>
            </c:strRef>
          </c:cat>
          <c:val>
            <c:numRef>
              <c:f>'CoE Progress Pivot'!$AW$7:$AW$29</c:f>
              <c:numCache>
                <c:formatCode>_(* #,##0_);_(* \(#,##0\);_(* "-"_);@_)</c:formatCode>
                <c:ptCount val="22"/>
                <c:pt idx="0">
                  <c:v>3</c:v>
                </c:pt>
                <c:pt idx="1">
                  <c:v>3</c:v>
                </c:pt>
                <c:pt idx="2">
                  <c:v>2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4</c:v>
                </c:pt>
                <c:pt idx="11">
                  <c:v>3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2</c:v>
                </c:pt>
                <c:pt idx="19">
                  <c:v>3</c:v>
                </c:pt>
                <c:pt idx="20">
                  <c:v>4</c:v>
                </c:pt>
                <c:pt idx="21">
                  <c:v>3</c:v>
                </c:pt>
              </c:numCache>
            </c:numRef>
          </c:val>
        </c:ser>
        <c:ser>
          <c:idx val="1"/>
          <c:order val="1"/>
          <c:tx>
            <c:strRef>
              <c:f>'CoE Progress Pivot'!$AX$6</c:f>
              <c:strCache>
                <c:ptCount val="1"/>
                <c:pt idx="0">
                  <c:v>Average of # Achieved Level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'CoE Progress Pivot'!$AV$7:$AV$29</c:f>
              <c:strCache>
                <c:ptCount val="22"/>
                <c:pt idx="0">
                  <c:v>4.3.1. Perencanaan SDM</c:v>
                </c:pt>
                <c:pt idx="1">
                  <c:v>4.1.3. Bimbingan Teknis &amp; Transfer Pengetahuan</c:v>
                </c:pt>
                <c:pt idx="2">
                  <c:v>4.1.1. Asesmen Kemampuan SDM</c:v>
                </c:pt>
                <c:pt idx="3">
                  <c:v>3.3.1. Penerapan Sistem</c:v>
                </c:pt>
                <c:pt idx="4">
                  <c:v>3.2.3. Whistleblower &amp; Sistem Pengaduan</c:v>
                </c:pt>
                <c:pt idx="5">
                  <c:v>3.1.9. Monitoring dan Evaluasi</c:v>
                </c:pt>
                <c:pt idx="6">
                  <c:v>3.1.10. Debriefing Pasca Pengadaan</c:v>
                </c:pt>
                <c:pt idx="7">
                  <c:v>2.2.3. Visi Strategis</c:v>
                </c:pt>
                <c:pt idx="8">
                  <c:v>2.2.2. Kolaborasi internal ULP</c:v>
                </c:pt>
                <c:pt idx="9">
                  <c:v>2.2.1. Hubungan pimpinan dengan pemangku kepentingan</c:v>
                </c:pt>
                <c:pt idx="10">
                  <c:v>2.1.4. Pengelolaan Dokumen dan Pengetahuan</c:v>
                </c:pt>
                <c:pt idx="11">
                  <c:v>2.1.3. Manajemen Kinerja</c:v>
                </c:pt>
                <c:pt idx="12">
                  <c:v>2.1.2. Penetapan target kinerja Organisasi</c:v>
                </c:pt>
                <c:pt idx="13">
                  <c:v>2.1.1. Indikator Kinerja</c:v>
                </c:pt>
                <c:pt idx="14">
                  <c:v>1.3.3. Hubungan  Masyarakat</c:v>
                </c:pt>
                <c:pt idx="15">
                  <c:v>1.3.2. Penyedia (Vendors)</c:v>
                </c:pt>
                <c:pt idx="16">
                  <c:v>1.3.1. Pelanggan Internal</c:v>
                </c:pt>
                <c:pt idx="17">
                  <c:v>1.1.7. Kecukupan Pendanaan</c:v>
                </c:pt>
                <c:pt idx="18">
                  <c:v>1.1.6. Kecukupan SDM</c:v>
                </c:pt>
                <c:pt idx="19">
                  <c:v>1.1.5. (SOP) Standard Operating Procedures</c:v>
                </c:pt>
                <c:pt idx="20">
                  <c:v>1.1.3. Tugas dan Peran ULP</c:v>
                </c:pt>
                <c:pt idx="21">
                  <c:v>1.1.1. Status Hukum</c:v>
                </c:pt>
              </c:strCache>
            </c:strRef>
          </c:cat>
          <c:val>
            <c:numRef>
              <c:f>'CoE Progress Pivot'!$AX$7:$AX$29</c:f>
              <c:numCache>
                <c:formatCode>_(* #,##0_);_(* \(#,##0\);_(* "-"_);@_)</c:formatCode>
                <c:ptCount val="22"/>
                <c:pt idx="0">
                  <c:v>3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3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2</c:v>
                </c:pt>
                <c:pt idx="19">
                  <c:v>2</c:v>
                </c:pt>
                <c:pt idx="20">
                  <c:v>2</c:v>
                </c:pt>
                <c:pt idx="21">
                  <c:v>3</c:v>
                </c:pt>
              </c:numCache>
            </c:numRef>
          </c:val>
        </c:ser>
        <c:ser>
          <c:idx val="2"/>
          <c:order val="2"/>
          <c:tx>
            <c:strRef>
              <c:f>'CoE Progress Pivot'!$AY$6</c:f>
              <c:strCache>
                <c:ptCount val="1"/>
                <c:pt idx="0">
                  <c:v>Average of Gap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'CoE Progress Pivot'!$AV$7:$AV$29</c:f>
              <c:strCache>
                <c:ptCount val="22"/>
                <c:pt idx="0">
                  <c:v>4.3.1. Perencanaan SDM</c:v>
                </c:pt>
                <c:pt idx="1">
                  <c:v>4.1.3. Bimbingan Teknis &amp; Transfer Pengetahuan</c:v>
                </c:pt>
                <c:pt idx="2">
                  <c:v>4.1.1. Asesmen Kemampuan SDM</c:v>
                </c:pt>
                <c:pt idx="3">
                  <c:v>3.3.1. Penerapan Sistem</c:v>
                </c:pt>
                <c:pt idx="4">
                  <c:v>3.2.3. Whistleblower &amp; Sistem Pengaduan</c:v>
                </c:pt>
                <c:pt idx="5">
                  <c:v>3.1.9. Monitoring dan Evaluasi</c:v>
                </c:pt>
                <c:pt idx="6">
                  <c:v>3.1.10. Debriefing Pasca Pengadaan</c:v>
                </c:pt>
                <c:pt idx="7">
                  <c:v>2.2.3. Visi Strategis</c:v>
                </c:pt>
                <c:pt idx="8">
                  <c:v>2.2.2. Kolaborasi internal ULP</c:v>
                </c:pt>
                <c:pt idx="9">
                  <c:v>2.2.1. Hubungan pimpinan dengan pemangku kepentingan</c:v>
                </c:pt>
                <c:pt idx="10">
                  <c:v>2.1.4. Pengelolaan Dokumen dan Pengetahuan</c:v>
                </c:pt>
                <c:pt idx="11">
                  <c:v>2.1.3. Manajemen Kinerja</c:v>
                </c:pt>
                <c:pt idx="12">
                  <c:v>2.1.2. Penetapan target kinerja Organisasi</c:v>
                </c:pt>
                <c:pt idx="13">
                  <c:v>2.1.1. Indikator Kinerja</c:v>
                </c:pt>
                <c:pt idx="14">
                  <c:v>1.3.3. Hubungan  Masyarakat</c:v>
                </c:pt>
                <c:pt idx="15">
                  <c:v>1.3.2. Penyedia (Vendors)</c:v>
                </c:pt>
                <c:pt idx="16">
                  <c:v>1.3.1. Pelanggan Internal</c:v>
                </c:pt>
                <c:pt idx="17">
                  <c:v>1.1.7. Kecukupan Pendanaan</c:v>
                </c:pt>
                <c:pt idx="18">
                  <c:v>1.1.6. Kecukupan SDM</c:v>
                </c:pt>
                <c:pt idx="19">
                  <c:v>1.1.5. (SOP) Standard Operating Procedures</c:v>
                </c:pt>
                <c:pt idx="20">
                  <c:v>1.1.3. Tugas dan Peran ULP</c:v>
                </c:pt>
                <c:pt idx="21">
                  <c:v>1.1.1. Status Hukum</c:v>
                </c:pt>
              </c:strCache>
            </c:strRef>
          </c:cat>
          <c:val>
            <c:numRef>
              <c:f>'CoE Progress Pivot'!$AY$7:$AY$29</c:f>
              <c:numCache>
                <c:formatCode>#,##0.00</c:formatCode>
                <c:ptCount val="22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1</c:v>
                </c:pt>
                <c:pt idx="9">
                  <c:v>1</c:v>
                </c:pt>
                <c:pt idx="10">
                  <c:v>2</c:v>
                </c:pt>
                <c:pt idx="11">
                  <c:v>1</c:v>
                </c:pt>
                <c:pt idx="12">
                  <c:v>1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1</c:v>
                </c:pt>
                <c:pt idx="20">
                  <c:v>2</c:v>
                </c:pt>
                <c:pt idx="2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5"/>
        <c:overlap val="100"/>
        <c:axId val="98545664"/>
        <c:axId val="98547200"/>
      </c:barChart>
      <c:catAx>
        <c:axId val="985456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id-ID"/>
          </a:p>
        </c:txPr>
        <c:crossAx val="98547200"/>
        <c:crosses val="autoZero"/>
        <c:auto val="1"/>
        <c:lblAlgn val="ctr"/>
        <c:lblOffset val="100"/>
        <c:noMultiLvlLbl val="0"/>
      </c:catAx>
      <c:valAx>
        <c:axId val="98547200"/>
        <c:scaling>
          <c:orientation val="minMax"/>
          <c:max val="5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otham" panose="02000504050000020004" pitchFamily="2" charset="0"/>
                <a:ea typeface="+mn-ea"/>
                <a:cs typeface="+mn-cs"/>
              </a:defRPr>
            </a:pPr>
            <a:endParaRPr lang="id-ID"/>
          </a:p>
        </c:txPr>
        <c:crossAx val="9854566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Gotham" panose="02000504050000020004" pitchFamily="2" charset="0"/>
        </a:defRPr>
      </a:pPr>
      <a:endParaRPr lang="id-ID"/>
    </a:p>
  </c:txPr>
  <c:externalData r:id="rId1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</c14:pivotOptions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0FAED6-5EE6-4B98-8409-9D70B9477155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7B2E674-40EA-40C6-A001-68897231BE4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err="1" smtClean="0">
              <a:latin typeface="+mj-lt"/>
            </a:rPr>
            <a:t>Kerangka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Kerja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Pengukuran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CoE</a:t>
          </a:r>
          <a:endParaRPr lang="en-GB" sz="1100" b="1" i="1" dirty="0">
            <a:latin typeface="+mj-lt"/>
          </a:endParaRPr>
        </a:p>
      </dgm:t>
    </dgm:pt>
    <dgm:pt modelId="{DE0043A6-8EC7-4A70-A1FC-F2201E930223}" type="parTrans" cxnId="{F76F869B-4B52-4B86-ADB1-D69FCDB600FB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D2E7FA11-3B68-4331-9A72-E0BAE907EE01}" type="sibTrans" cxnId="{F76F869B-4B52-4B86-ADB1-D69FCDB600FB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A10FD2AE-0AAE-4092-8342-1053002D2227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err="1" smtClean="0">
              <a:latin typeface="+mj-lt"/>
            </a:rPr>
            <a:t>Langkah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Pembentukan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CoE</a:t>
          </a:r>
          <a:endParaRPr lang="en-GB" sz="1100" b="1" i="1" dirty="0">
            <a:latin typeface="+mj-lt"/>
          </a:endParaRPr>
        </a:p>
      </dgm:t>
    </dgm:pt>
    <dgm:pt modelId="{79D7DE34-D4E9-4945-B89B-6B89A3927C88}" type="parTrans" cxnId="{688C1ECC-7768-45CF-94D7-88B43A1F8741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C5EDE616-A614-496B-A78F-26E12D26D822}" type="sibTrans" cxnId="{688C1ECC-7768-45CF-94D7-88B43A1F8741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5095FDB8-CAC2-41DA-83C5-6C45D880C3D6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err="1" smtClean="0">
              <a:latin typeface="+mj-lt"/>
            </a:rPr>
            <a:t>Indikator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CoE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dan</a:t>
          </a:r>
          <a:r>
            <a:rPr lang="en-GB" sz="1100" b="1" i="1" dirty="0" smtClean="0">
              <a:latin typeface="+mj-lt"/>
            </a:rPr>
            <a:t> Target Tingkat </a:t>
          </a:r>
          <a:r>
            <a:rPr lang="en-GB" sz="1100" b="1" i="1" dirty="0" err="1" smtClean="0">
              <a:latin typeface="+mj-lt"/>
            </a:rPr>
            <a:t>Kematangan</a:t>
          </a:r>
          <a:endParaRPr lang="en-GB" sz="1100" b="1" i="1" dirty="0">
            <a:latin typeface="+mj-lt"/>
          </a:endParaRPr>
        </a:p>
      </dgm:t>
    </dgm:pt>
    <dgm:pt modelId="{9B69CB0C-878B-405D-A2D1-CD1B054D623A}" type="parTrans" cxnId="{531897CD-875D-43AE-8D94-AF4510C2ACAD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1E899325-EE6D-45E1-916C-30F0B3CE9C93}" type="sibTrans" cxnId="{531897CD-875D-43AE-8D94-AF4510C2ACAD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AA9CFB14-37BB-4C5E-B592-C5890E74447E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100" b="1" i="1" dirty="0" smtClean="0">
              <a:latin typeface="+mj-lt"/>
            </a:rPr>
            <a:t>Dashboard </a:t>
          </a:r>
          <a:r>
            <a:rPr lang="en-GB" sz="1100" b="1" i="1" dirty="0" err="1" smtClean="0">
              <a:latin typeface="+mj-lt"/>
            </a:rPr>
            <a:t>Penilaian</a:t>
          </a:r>
          <a:r>
            <a:rPr lang="en-GB" sz="1100" b="1" i="1" dirty="0" smtClean="0">
              <a:latin typeface="+mj-lt"/>
            </a:rPr>
            <a:t> </a:t>
          </a:r>
          <a:r>
            <a:rPr lang="en-GB" sz="1100" b="1" i="1" dirty="0" err="1" smtClean="0">
              <a:latin typeface="+mj-lt"/>
            </a:rPr>
            <a:t>CoE</a:t>
          </a:r>
          <a:endParaRPr lang="en-GB" sz="1100" b="1" i="1" dirty="0">
            <a:latin typeface="+mj-lt"/>
          </a:endParaRPr>
        </a:p>
      </dgm:t>
    </dgm:pt>
    <dgm:pt modelId="{9E7CD025-DF0D-43DD-BA75-CA6E6B952966}" type="parTrans" cxnId="{B59B7988-6262-4019-96D6-9D20D26F3DEF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BA59507E-4A25-49E5-B527-C2C718512E80}" type="sibTrans" cxnId="{B59B7988-6262-4019-96D6-9D20D26F3DEF}">
      <dgm:prSet/>
      <dgm:spPr/>
      <dgm:t>
        <a:bodyPr/>
        <a:lstStyle/>
        <a:p>
          <a:endParaRPr lang="en-GB" sz="2400" b="1" i="1">
            <a:latin typeface="+mj-lt"/>
          </a:endParaRPr>
        </a:p>
      </dgm:t>
    </dgm:pt>
    <dgm:pt modelId="{A13B8B6D-3A25-485E-9808-3F865C8E63BB}" type="pres">
      <dgm:prSet presAssocID="{4E0FAED6-5EE6-4B98-8409-9D70B947715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GB"/>
        </a:p>
      </dgm:t>
    </dgm:pt>
    <dgm:pt modelId="{4805ACAD-3E5C-4518-9F46-B70495ABED1B}" type="pres">
      <dgm:prSet presAssocID="{4E0FAED6-5EE6-4B98-8409-9D70B9477155}" presName="Name1" presStyleCnt="0"/>
      <dgm:spPr/>
    </dgm:pt>
    <dgm:pt modelId="{38B35AF6-1810-4C33-960F-8EECD58B7E13}" type="pres">
      <dgm:prSet presAssocID="{4E0FAED6-5EE6-4B98-8409-9D70B9477155}" presName="cycle" presStyleCnt="0"/>
      <dgm:spPr/>
    </dgm:pt>
    <dgm:pt modelId="{76154EC4-1077-40C0-9E11-9B07EADA5A33}" type="pres">
      <dgm:prSet presAssocID="{4E0FAED6-5EE6-4B98-8409-9D70B9477155}" presName="srcNode" presStyleLbl="node1" presStyleIdx="0" presStyleCnt="4"/>
      <dgm:spPr/>
    </dgm:pt>
    <dgm:pt modelId="{4F6FAD05-6F13-40F1-8BE4-5A51B0D73115}" type="pres">
      <dgm:prSet presAssocID="{4E0FAED6-5EE6-4B98-8409-9D70B9477155}" presName="conn" presStyleLbl="parChTrans1D2" presStyleIdx="0" presStyleCnt="1"/>
      <dgm:spPr/>
      <dgm:t>
        <a:bodyPr/>
        <a:lstStyle/>
        <a:p>
          <a:endParaRPr lang="en-GB"/>
        </a:p>
      </dgm:t>
    </dgm:pt>
    <dgm:pt modelId="{47F766FE-BB6C-48AD-BD5C-5790C5E82A74}" type="pres">
      <dgm:prSet presAssocID="{4E0FAED6-5EE6-4B98-8409-9D70B9477155}" presName="extraNode" presStyleLbl="node1" presStyleIdx="0" presStyleCnt="4"/>
      <dgm:spPr/>
    </dgm:pt>
    <dgm:pt modelId="{8D8DC0F2-AE42-4623-B2A6-38CA2094C7EA}" type="pres">
      <dgm:prSet presAssocID="{4E0FAED6-5EE6-4B98-8409-9D70B9477155}" presName="dstNode" presStyleLbl="node1" presStyleIdx="0" presStyleCnt="4"/>
      <dgm:spPr/>
    </dgm:pt>
    <dgm:pt modelId="{DCFEE72D-704A-4C7F-B7BA-042A893D6BFE}" type="pres">
      <dgm:prSet presAssocID="{07B2E674-40EA-40C6-A001-68897231BE4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EA075E3-19D8-440D-896F-371F881F7094}" type="pres">
      <dgm:prSet presAssocID="{07B2E674-40EA-40C6-A001-68897231BE45}" presName="accent_1" presStyleCnt="0"/>
      <dgm:spPr/>
    </dgm:pt>
    <dgm:pt modelId="{33E2B527-45BB-4BC0-B417-55C6C2E28E09}" type="pres">
      <dgm:prSet presAssocID="{07B2E674-40EA-40C6-A001-68897231BE45}" presName="accentRepeatNode" presStyleLbl="solidFgAcc1" presStyleIdx="0" presStyleCnt="4"/>
      <dgm:spPr/>
    </dgm:pt>
    <dgm:pt modelId="{802710D6-69CE-4B6C-8B92-54C00B44FE25}" type="pres">
      <dgm:prSet presAssocID="{A10FD2AE-0AAE-4092-8342-1053002D2227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A9937D1-5FA2-43BF-BB08-550130D2AF5C}" type="pres">
      <dgm:prSet presAssocID="{A10FD2AE-0AAE-4092-8342-1053002D2227}" presName="accent_2" presStyleCnt="0"/>
      <dgm:spPr/>
    </dgm:pt>
    <dgm:pt modelId="{32DEC65D-CDD2-4348-932B-2D7F8C876E1C}" type="pres">
      <dgm:prSet presAssocID="{A10FD2AE-0AAE-4092-8342-1053002D2227}" presName="accentRepeatNode" presStyleLbl="solidFgAcc1" presStyleIdx="1" presStyleCnt="4"/>
      <dgm:spPr/>
    </dgm:pt>
    <dgm:pt modelId="{0B568438-1C54-4F22-9A6B-1B805DEF17EC}" type="pres">
      <dgm:prSet presAssocID="{5095FDB8-CAC2-41DA-83C5-6C45D880C3D6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625081F-BEEC-48E6-A50A-7E7CA52422A1}" type="pres">
      <dgm:prSet presAssocID="{5095FDB8-CAC2-41DA-83C5-6C45D880C3D6}" presName="accent_3" presStyleCnt="0"/>
      <dgm:spPr/>
    </dgm:pt>
    <dgm:pt modelId="{B6AD0757-3244-4B68-A724-F5F4F93ED429}" type="pres">
      <dgm:prSet presAssocID="{5095FDB8-CAC2-41DA-83C5-6C45D880C3D6}" presName="accentRepeatNode" presStyleLbl="solidFgAcc1" presStyleIdx="2" presStyleCnt="4"/>
      <dgm:spPr/>
    </dgm:pt>
    <dgm:pt modelId="{86E248A2-D3EB-4903-9A07-175A83309FBE}" type="pres">
      <dgm:prSet presAssocID="{AA9CFB14-37BB-4C5E-B592-C5890E74447E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A94E8EC-7F8E-4B5A-B1F6-A40FE57FB8FA}" type="pres">
      <dgm:prSet presAssocID="{AA9CFB14-37BB-4C5E-B592-C5890E74447E}" presName="accent_4" presStyleCnt="0"/>
      <dgm:spPr/>
    </dgm:pt>
    <dgm:pt modelId="{8155FBBB-B430-4A29-B907-6EF8AD837841}" type="pres">
      <dgm:prSet presAssocID="{AA9CFB14-37BB-4C5E-B592-C5890E74447E}" presName="accentRepeatNode" presStyleLbl="solidFgAcc1" presStyleIdx="3" presStyleCnt="4"/>
      <dgm:spPr/>
    </dgm:pt>
  </dgm:ptLst>
  <dgm:cxnLst>
    <dgm:cxn modelId="{539D89DB-FF5B-4CF3-A964-9FC209BFFC35}" type="presOf" srcId="{D2E7FA11-3B68-4331-9A72-E0BAE907EE01}" destId="{4F6FAD05-6F13-40F1-8BE4-5A51B0D73115}" srcOrd="0" destOrd="0" presId="urn:microsoft.com/office/officeart/2008/layout/VerticalCurvedList"/>
    <dgm:cxn modelId="{0624E8A3-8F01-40B4-8901-90E03C082394}" type="presOf" srcId="{07B2E674-40EA-40C6-A001-68897231BE45}" destId="{DCFEE72D-704A-4C7F-B7BA-042A893D6BFE}" srcOrd="0" destOrd="0" presId="urn:microsoft.com/office/officeart/2008/layout/VerticalCurvedList"/>
    <dgm:cxn modelId="{688C1ECC-7768-45CF-94D7-88B43A1F8741}" srcId="{4E0FAED6-5EE6-4B98-8409-9D70B9477155}" destId="{A10FD2AE-0AAE-4092-8342-1053002D2227}" srcOrd="1" destOrd="0" parTransId="{79D7DE34-D4E9-4945-B89B-6B89A3927C88}" sibTransId="{C5EDE616-A614-496B-A78F-26E12D26D822}"/>
    <dgm:cxn modelId="{54A1001F-E7C2-4751-AF29-90604E1839AD}" type="presOf" srcId="{4E0FAED6-5EE6-4B98-8409-9D70B9477155}" destId="{A13B8B6D-3A25-485E-9808-3F865C8E63BB}" srcOrd="0" destOrd="0" presId="urn:microsoft.com/office/officeart/2008/layout/VerticalCurvedList"/>
    <dgm:cxn modelId="{531897CD-875D-43AE-8D94-AF4510C2ACAD}" srcId="{4E0FAED6-5EE6-4B98-8409-9D70B9477155}" destId="{5095FDB8-CAC2-41DA-83C5-6C45D880C3D6}" srcOrd="2" destOrd="0" parTransId="{9B69CB0C-878B-405D-A2D1-CD1B054D623A}" sibTransId="{1E899325-EE6D-45E1-916C-30F0B3CE9C93}"/>
    <dgm:cxn modelId="{B59B7988-6262-4019-96D6-9D20D26F3DEF}" srcId="{4E0FAED6-5EE6-4B98-8409-9D70B9477155}" destId="{AA9CFB14-37BB-4C5E-B592-C5890E74447E}" srcOrd="3" destOrd="0" parTransId="{9E7CD025-DF0D-43DD-BA75-CA6E6B952966}" sibTransId="{BA59507E-4A25-49E5-B527-C2C718512E80}"/>
    <dgm:cxn modelId="{DE9FA3BE-FC76-4C8C-A755-EC5232A05A2A}" type="presOf" srcId="{AA9CFB14-37BB-4C5E-B592-C5890E74447E}" destId="{86E248A2-D3EB-4903-9A07-175A83309FBE}" srcOrd="0" destOrd="0" presId="urn:microsoft.com/office/officeart/2008/layout/VerticalCurvedList"/>
    <dgm:cxn modelId="{F76F869B-4B52-4B86-ADB1-D69FCDB600FB}" srcId="{4E0FAED6-5EE6-4B98-8409-9D70B9477155}" destId="{07B2E674-40EA-40C6-A001-68897231BE45}" srcOrd="0" destOrd="0" parTransId="{DE0043A6-8EC7-4A70-A1FC-F2201E930223}" sibTransId="{D2E7FA11-3B68-4331-9A72-E0BAE907EE01}"/>
    <dgm:cxn modelId="{3215F69D-7081-4F12-8CEC-DD4EE0C37C3B}" type="presOf" srcId="{A10FD2AE-0AAE-4092-8342-1053002D2227}" destId="{802710D6-69CE-4B6C-8B92-54C00B44FE25}" srcOrd="0" destOrd="0" presId="urn:microsoft.com/office/officeart/2008/layout/VerticalCurvedList"/>
    <dgm:cxn modelId="{457D1A47-A7B2-4FBC-9B8E-D1DE98C6FB04}" type="presOf" srcId="{5095FDB8-CAC2-41DA-83C5-6C45D880C3D6}" destId="{0B568438-1C54-4F22-9A6B-1B805DEF17EC}" srcOrd="0" destOrd="0" presId="urn:microsoft.com/office/officeart/2008/layout/VerticalCurvedList"/>
    <dgm:cxn modelId="{A5F7BF30-E54A-49AD-80C1-6CD4EBB13B73}" type="presParOf" srcId="{A13B8B6D-3A25-485E-9808-3F865C8E63BB}" destId="{4805ACAD-3E5C-4518-9F46-B70495ABED1B}" srcOrd="0" destOrd="0" presId="urn:microsoft.com/office/officeart/2008/layout/VerticalCurvedList"/>
    <dgm:cxn modelId="{7531B8C1-D7D7-4ABB-9D5A-4C5C03FE47B5}" type="presParOf" srcId="{4805ACAD-3E5C-4518-9F46-B70495ABED1B}" destId="{38B35AF6-1810-4C33-960F-8EECD58B7E13}" srcOrd="0" destOrd="0" presId="urn:microsoft.com/office/officeart/2008/layout/VerticalCurvedList"/>
    <dgm:cxn modelId="{0351398F-995D-4442-B312-27365CFD30B2}" type="presParOf" srcId="{38B35AF6-1810-4C33-960F-8EECD58B7E13}" destId="{76154EC4-1077-40C0-9E11-9B07EADA5A33}" srcOrd="0" destOrd="0" presId="urn:microsoft.com/office/officeart/2008/layout/VerticalCurvedList"/>
    <dgm:cxn modelId="{4FBD0127-A64A-4D02-9D87-723188064F92}" type="presParOf" srcId="{38B35AF6-1810-4C33-960F-8EECD58B7E13}" destId="{4F6FAD05-6F13-40F1-8BE4-5A51B0D73115}" srcOrd="1" destOrd="0" presId="urn:microsoft.com/office/officeart/2008/layout/VerticalCurvedList"/>
    <dgm:cxn modelId="{CB4F1772-3BE7-463C-9BB4-817BEF0BBB3C}" type="presParOf" srcId="{38B35AF6-1810-4C33-960F-8EECD58B7E13}" destId="{47F766FE-BB6C-48AD-BD5C-5790C5E82A74}" srcOrd="2" destOrd="0" presId="urn:microsoft.com/office/officeart/2008/layout/VerticalCurvedList"/>
    <dgm:cxn modelId="{42F86CC3-18A4-4708-8137-93C2D53C12E2}" type="presParOf" srcId="{38B35AF6-1810-4C33-960F-8EECD58B7E13}" destId="{8D8DC0F2-AE42-4623-B2A6-38CA2094C7EA}" srcOrd="3" destOrd="0" presId="urn:microsoft.com/office/officeart/2008/layout/VerticalCurvedList"/>
    <dgm:cxn modelId="{6AFC8693-91C2-4289-A494-777B2826BE7A}" type="presParOf" srcId="{4805ACAD-3E5C-4518-9F46-B70495ABED1B}" destId="{DCFEE72D-704A-4C7F-B7BA-042A893D6BFE}" srcOrd="1" destOrd="0" presId="urn:microsoft.com/office/officeart/2008/layout/VerticalCurvedList"/>
    <dgm:cxn modelId="{15CC849C-FA73-4DFE-91EB-90CD71030845}" type="presParOf" srcId="{4805ACAD-3E5C-4518-9F46-B70495ABED1B}" destId="{5EA075E3-19D8-440D-896F-371F881F7094}" srcOrd="2" destOrd="0" presId="urn:microsoft.com/office/officeart/2008/layout/VerticalCurvedList"/>
    <dgm:cxn modelId="{3B9F19E6-A43A-408C-BB53-5E9E1485EDF9}" type="presParOf" srcId="{5EA075E3-19D8-440D-896F-371F881F7094}" destId="{33E2B527-45BB-4BC0-B417-55C6C2E28E09}" srcOrd="0" destOrd="0" presId="urn:microsoft.com/office/officeart/2008/layout/VerticalCurvedList"/>
    <dgm:cxn modelId="{3C1CE0E7-EEA7-4FE1-B3EE-A4FAFF3D138B}" type="presParOf" srcId="{4805ACAD-3E5C-4518-9F46-B70495ABED1B}" destId="{802710D6-69CE-4B6C-8B92-54C00B44FE25}" srcOrd="3" destOrd="0" presId="urn:microsoft.com/office/officeart/2008/layout/VerticalCurvedList"/>
    <dgm:cxn modelId="{B2FC8E8B-867B-4999-A2A3-382A04F65309}" type="presParOf" srcId="{4805ACAD-3E5C-4518-9F46-B70495ABED1B}" destId="{FA9937D1-5FA2-43BF-BB08-550130D2AF5C}" srcOrd="4" destOrd="0" presId="urn:microsoft.com/office/officeart/2008/layout/VerticalCurvedList"/>
    <dgm:cxn modelId="{70548EDE-A021-4A7B-BF52-10F70F3DC577}" type="presParOf" srcId="{FA9937D1-5FA2-43BF-BB08-550130D2AF5C}" destId="{32DEC65D-CDD2-4348-932B-2D7F8C876E1C}" srcOrd="0" destOrd="0" presId="urn:microsoft.com/office/officeart/2008/layout/VerticalCurvedList"/>
    <dgm:cxn modelId="{FE8EDA38-4673-4811-9B45-F9284401D24F}" type="presParOf" srcId="{4805ACAD-3E5C-4518-9F46-B70495ABED1B}" destId="{0B568438-1C54-4F22-9A6B-1B805DEF17EC}" srcOrd="5" destOrd="0" presId="urn:microsoft.com/office/officeart/2008/layout/VerticalCurvedList"/>
    <dgm:cxn modelId="{23E19EEF-FBBC-4F8D-B946-9E839C265289}" type="presParOf" srcId="{4805ACAD-3E5C-4518-9F46-B70495ABED1B}" destId="{B625081F-BEEC-48E6-A50A-7E7CA52422A1}" srcOrd="6" destOrd="0" presId="urn:microsoft.com/office/officeart/2008/layout/VerticalCurvedList"/>
    <dgm:cxn modelId="{0E645C56-8505-48A0-AF5D-E12A4DE57280}" type="presParOf" srcId="{B625081F-BEEC-48E6-A50A-7E7CA52422A1}" destId="{B6AD0757-3244-4B68-A724-F5F4F93ED429}" srcOrd="0" destOrd="0" presId="urn:microsoft.com/office/officeart/2008/layout/VerticalCurvedList"/>
    <dgm:cxn modelId="{7978DA6A-4805-4E1E-BA5F-CCCF27F13D32}" type="presParOf" srcId="{4805ACAD-3E5C-4518-9F46-B70495ABED1B}" destId="{86E248A2-D3EB-4903-9A07-175A83309FBE}" srcOrd="7" destOrd="0" presId="urn:microsoft.com/office/officeart/2008/layout/VerticalCurvedList"/>
    <dgm:cxn modelId="{A7B8537D-262B-4048-B261-5FF379556C10}" type="presParOf" srcId="{4805ACAD-3E5C-4518-9F46-B70495ABED1B}" destId="{4A94E8EC-7F8E-4B5A-B1F6-A40FE57FB8FA}" srcOrd="8" destOrd="0" presId="urn:microsoft.com/office/officeart/2008/layout/VerticalCurvedList"/>
    <dgm:cxn modelId="{0962BB8E-7DFB-4196-9B34-A3B9395A8165}" type="presParOf" srcId="{4A94E8EC-7F8E-4B5A-B1F6-A40FE57FB8FA}" destId="{8155FBBB-B430-4A29-B907-6EF8AD83784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6FAD05-6F13-40F1-8BE4-5A51B0D73115}">
      <dsp:nvSpPr>
        <dsp:cNvPr id="0" name=""/>
        <dsp:cNvSpPr/>
      </dsp:nvSpPr>
      <dsp:spPr>
        <a:xfrm>
          <a:off x="-4405844" y="-675752"/>
          <a:ext cx="5248901" cy="5248901"/>
        </a:xfrm>
        <a:prstGeom prst="blockArc">
          <a:avLst>
            <a:gd name="adj1" fmla="val 18900000"/>
            <a:gd name="adj2" fmla="val 2700000"/>
            <a:gd name="adj3" fmla="val 412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FEE72D-704A-4C7F-B7BA-042A893D6BFE}">
      <dsp:nvSpPr>
        <dsp:cNvPr id="0" name=""/>
        <dsp:cNvSpPr/>
      </dsp:nvSpPr>
      <dsp:spPr>
        <a:xfrm>
          <a:off x="441634" y="299631"/>
          <a:ext cx="7922681" cy="599575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75913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err="1" smtClean="0">
              <a:latin typeface="+mj-lt"/>
            </a:rPr>
            <a:t>Kerangka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Kerja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Pengukuran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CoE</a:t>
          </a:r>
          <a:endParaRPr lang="en-GB" sz="1100" b="1" i="1" kern="1200" dirty="0">
            <a:latin typeface="+mj-lt"/>
          </a:endParaRPr>
        </a:p>
      </dsp:txBody>
      <dsp:txXfrm>
        <a:off x="441634" y="299631"/>
        <a:ext cx="7922681" cy="599575"/>
      </dsp:txXfrm>
    </dsp:sp>
    <dsp:sp modelId="{33E2B527-45BB-4BC0-B417-55C6C2E28E09}">
      <dsp:nvSpPr>
        <dsp:cNvPr id="0" name=""/>
        <dsp:cNvSpPr/>
      </dsp:nvSpPr>
      <dsp:spPr>
        <a:xfrm>
          <a:off x="66899" y="224684"/>
          <a:ext cx="749469" cy="74946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2710D6-69CE-4B6C-8B92-54C00B44FE25}">
      <dsp:nvSpPr>
        <dsp:cNvPr id="0" name=""/>
        <dsp:cNvSpPr/>
      </dsp:nvSpPr>
      <dsp:spPr>
        <a:xfrm>
          <a:off x="785385" y="1199151"/>
          <a:ext cx="7578930" cy="599575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75913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err="1" smtClean="0">
              <a:latin typeface="+mj-lt"/>
            </a:rPr>
            <a:t>Langkah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Pembentukan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CoE</a:t>
          </a:r>
          <a:endParaRPr lang="en-GB" sz="1100" b="1" i="1" kern="1200" dirty="0">
            <a:latin typeface="+mj-lt"/>
          </a:endParaRPr>
        </a:p>
      </dsp:txBody>
      <dsp:txXfrm>
        <a:off x="785385" y="1199151"/>
        <a:ext cx="7578930" cy="599575"/>
      </dsp:txXfrm>
    </dsp:sp>
    <dsp:sp modelId="{32DEC65D-CDD2-4348-932B-2D7F8C876E1C}">
      <dsp:nvSpPr>
        <dsp:cNvPr id="0" name=""/>
        <dsp:cNvSpPr/>
      </dsp:nvSpPr>
      <dsp:spPr>
        <a:xfrm>
          <a:off x="410650" y="1124204"/>
          <a:ext cx="749469" cy="74946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568438-1C54-4F22-9A6B-1B805DEF17EC}">
      <dsp:nvSpPr>
        <dsp:cNvPr id="0" name=""/>
        <dsp:cNvSpPr/>
      </dsp:nvSpPr>
      <dsp:spPr>
        <a:xfrm>
          <a:off x="785385" y="2098670"/>
          <a:ext cx="7578930" cy="599575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75913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err="1" smtClean="0">
              <a:latin typeface="+mj-lt"/>
            </a:rPr>
            <a:t>Indikator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CoE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dan</a:t>
          </a:r>
          <a:r>
            <a:rPr lang="en-GB" sz="1100" b="1" i="1" kern="1200" dirty="0" smtClean="0">
              <a:latin typeface="+mj-lt"/>
            </a:rPr>
            <a:t> Target Tingkat </a:t>
          </a:r>
          <a:r>
            <a:rPr lang="en-GB" sz="1100" b="1" i="1" kern="1200" dirty="0" err="1" smtClean="0">
              <a:latin typeface="+mj-lt"/>
            </a:rPr>
            <a:t>Kematangan</a:t>
          </a:r>
          <a:endParaRPr lang="en-GB" sz="1100" b="1" i="1" kern="1200" dirty="0">
            <a:latin typeface="+mj-lt"/>
          </a:endParaRPr>
        </a:p>
      </dsp:txBody>
      <dsp:txXfrm>
        <a:off x="785385" y="2098670"/>
        <a:ext cx="7578930" cy="599575"/>
      </dsp:txXfrm>
    </dsp:sp>
    <dsp:sp modelId="{B6AD0757-3244-4B68-A724-F5F4F93ED429}">
      <dsp:nvSpPr>
        <dsp:cNvPr id="0" name=""/>
        <dsp:cNvSpPr/>
      </dsp:nvSpPr>
      <dsp:spPr>
        <a:xfrm>
          <a:off x="410650" y="2023723"/>
          <a:ext cx="749469" cy="74946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E248A2-D3EB-4903-9A07-175A83309FBE}">
      <dsp:nvSpPr>
        <dsp:cNvPr id="0" name=""/>
        <dsp:cNvSpPr/>
      </dsp:nvSpPr>
      <dsp:spPr>
        <a:xfrm>
          <a:off x="441634" y="2998189"/>
          <a:ext cx="7922681" cy="599575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75913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kern="1200" dirty="0" smtClean="0">
              <a:latin typeface="+mj-lt"/>
            </a:rPr>
            <a:t>Dashboard </a:t>
          </a:r>
          <a:r>
            <a:rPr lang="en-GB" sz="1100" b="1" i="1" kern="1200" dirty="0" err="1" smtClean="0">
              <a:latin typeface="+mj-lt"/>
            </a:rPr>
            <a:t>Penilaian</a:t>
          </a:r>
          <a:r>
            <a:rPr lang="en-GB" sz="1100" b="1" i="1" kern="1200" dirty="0" smtClean="0">
              <a:latin typeface="+mj-lt"/>
            </a:rPr>
            <a:t> </a:t>
          </a:r>
          <a:r>
            <a:rPr lang="en-GB" sz="1100" b="1" i="1" kern="1200" dirty="0" err="1" smtClean="0">
              <a:latin typeface="+mj-lt"/>
            </a:rPr>
            <a:t>CoE</a:t>
          </a:r>
          <a:endParaRPr lang="en-GB" sz="1100" b="1" i="1" kern="1200" dirty="0">
            <a:latin typeface="+mj-lt"/>
          </a:endParaRPr>
        </a:p>
      </dsp:txBody>
      <dsp:txXfrm>
        <a:off x="441634" y="2998189"/>
        <a:ext cx="7922681" cy="599575"/>
      </dsp:txXfrm>
    </dsp:sp>
    <dsp:sp modelId="{8155FBBB-B430-4A29-B907-6EF8AD837841}">
      <dsp:nvSpPr>
        <dsp:cNvPr id="0" name=""/>
        <dsp:cNvSpPr/>
      </dsp:nvSpPr>
      <dsp:spPr>
        <a:xfrm>
          <a:off x="66899" y="2923242"/>
          <a:ext cx="749469" cy="74946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88EA3DF3-3E52-415A-A38D-2E99D5E3D12A}" type="datetimeFigureOut">
              <a:rPr lang="en-GB" smtClean="0"/>
              <a:pPr/>
              <a:t>09/10/2017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AEF982B1-0B3F-4F44-AEF6-1E2A62ED0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9667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416B9FA3-0B3D-4699-8696-1174BE157FCC}" type="datetimeFigureOut">
              <a:rPr lang="en-GB" smtClean="0"/>
              <a:pPr/>
              <a:t>09/10/2017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6763"/>
            <a:ext cx="6823075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1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6B2C06E8-48A6-4E03-8711-C45C0018F4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642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1560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3120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46813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6241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7802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93630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20923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52483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925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782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1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0539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5682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301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427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341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840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357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6433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909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 userDrawn="1">
            <p:ph type="ctrTitle" hasCustomPrompt="1"/>
          </p:nvPr>
        </p:nvSpPr>
        <p:spPr bwMode="white">
          <a:xfrm>
            <a:off x="2514509" y="1512214"/>
            <a:ext cx="5403273" cy="771504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add the report’s main title</a:t>
            </a:r>
            <a:endParaRPr lang="en-GB" noProof="0" dirty="0"/>
          </a:p>
        </p:txBody>
      </p:sp>
      <p:sp>
        <p:nvSpPr>
          <p:cNvPr id="18" name="Subtitle 2"/>
          <p:cNvSpPr>
            <a:spLocks noGrp="1"/>
          </p:cNvSpPr>
          <p:nvPr userDrawn="1">
            <p:ph type="subTitle" idx="1" hasCustomPrompt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GB" noProof="0" dirty="0" smtClean="0"/>
              <a:t>Subtitle and date (move higher if title is only one line)</a:t>
            </a:r>
          </a:p>
        </p:txBody>
      </p:sp>
      <p:pic>
        <p:nvPicPr>
          <p:cNvPr id="23" name="Picture 1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/>
        </p:blipFill>
        <p:spPr bwMode="auto">
          <a:xfrm>
            <a:off x="1" y="2"/>
            <a:ext cx="9161929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roup 24"/>
          <p:cNvGrpSpPr/>
          <p:nvPr userDrawn="1"/>
        </p:nvGrpSpPr>
        <p:grpSpPr>
          <a:xfrm>
            <a:off x="5216146" y="3991372"/>
            <a:ext cx="3901419" cy="1152128"/>
            <a:chOff x="1763688" y="2852936"/>
            <a:chExt cx="3901418" cy="1152128"/>
          </a:xfrm>
        </p:grpSpPr>
        <p:sp>
          <p:nvSpPr>
            <p:cNvPr id="26" name="Rectangle 25"/>
            <p:cNvSpPr/>
            <p:nvPr/>
          </p:nvSpPr>
          <p:spPr bwMode="ltGray">
            <a:xfrm>
              <a:off x="1763688" y="2852936"/>
              <a:ext cx="3901418" cy="115212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rgbClr val="FFFFFF"/>
                </a:solidFill>
                <a:latin typeface="Gotham" panose="02000504050000020004" pitchFamily="2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907704" y="3017524"/>
              <a:ext cx="3528392" cy="771516"/>
              <a:chOff x="0" y="0"/>
              <a:chExt cx="1643866" cy="359596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223" y="20549"/>
                <a:ext cx="277402" cy="26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5092" y="0"/>
                <a:ext cx="328774" cy="349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0823"/>
                <a:ext cx="914400" cy="328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Clien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76"/>
          <p:cNvSpPr>
            <a:spLocks noGrp="1"/>
          </p:cNvSpPr>
          <p:nvPr>
            <p:ph type="pic" sz="quarter" idx="13"/>
          </p:nvPr>
        </p:nvSpPr>
        <p:spPr>
          <a:xfrm>
            <a:off x="609600" y="2178578"/>
            <a:ext cx="914400" cy="5715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grpSp>
        <p:nvGrpSpPr>
          <p:cNvPr id="3" name="Group 31"/>
          <p:cNvGrpSpPr/>
          <p:nvPr/>
        </p:nvGrpSpPr>
        <p:grpSpPr>
          <a:xfrm>
            <a:off x="489087" y="2068852"/>
            <a:ext cx="1209752" cy="113414"/>
            <a:chOff x="489087" y="2521685"/>
            <a:chExt cx="1209752" cy="151219"/>
          </a:xfrm>
        </p:grpSpPr>
        <p:cxnSp>
          <p:nvCxnSpPr>
            <p:cNvPr id="33" name="Straight Connector 32"/>
            <p:cNvCxnSpPr/>
            <p:nvPr userDrawn="1"/>
          </p:nvCxnSpPr>
          <p:spPr>
            <a:xfrm rot="10800000">
              <a:off x="489087" y="2521686"/>
              <a:ext cx="120975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 rot="5400000">
              <a:off x="413478" y="2597295"/>
              <a:ext cx="151219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/>
        </p:blipFill>
        <p:spPr bwMode="auto">
          <a:xfrm>
            <a:off x="1" y="2"/>
            <a:ext cx="9161929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2514509" y="1512214"/>
            <a:ext cx="5403273" cy="771504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add the report’s main title</a:t>
            </a:r>
            <a:endParaRPr lang="en-GB" noProof="0" dirty="0"/>
          </a:p>
        </p:txBody>
      </p:sp>
      <p:sp>
        <p:nvSpPr>
          <p:cNvPr id="27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GB" noProof="0" dirty="0" smtClean="0"/>
              <a:t>Subtitle and date (move higher if title is only one line)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Four_Interac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Content Placeholder 26"/>
          <p:cNvSpPr>
            <a:spLocks noGrp="1"/>
          </p:cNvSpPr>
          <p:nvPr>
            <p:ph sz="quarter" idx="13"/>
          </p:nvPr>
        </p:nvSpPr>
        <p:spPr>
          <a:xfrm>
            <a:off x="433279" y="1837006"/>
            <a:ext cx="2031735" cy="2743048"/>
          </a:xfrm>
        </p:spPr>
        <p:txBody>
          <a:bodyPr/>
          <a:lstStyle>
            <a:lvl1pPr>
              <a:defRPr sz="800" b="1" i="1">
                <a:solidFill>
                  <a:srgbClr val="002060"/>
                </a:solidFill>
              </a:defRPr>
            </a:lvl1pPr>
            <a:lvl2pPr>
              <a:defRPr sz="800" b="1" i="1">
                <a:solidFill>
                  <a:srgbClr val="002060"/>
                </a:solidFill>
              </a:defRPr>
            </a:lvl2pPr>
            <a:lvl3pPr>
              <a:defRPr sz="800" b="1" i="1">
                <a:solidFill>
                  <a:srgbClr val="002060"/>
                </a:solidFill>
              </a:defRPr>
            </a:lvl3pPr>
            <a:lvl4pPr>
              <a:defRPr sz="800" b="1" i="1">
                <a:solidFill>
                  <a:srgbClr val="002060"/>
                </a:solidFill>
              </a:defRPr>
            </a:lvl4pPr>
            <a:lvl5pPr>
              <a:defRPr sz="800" b="1" i="1">
                <a:solidFill>
                  <a:srgbClr val="002060"/>
                </a:solidFill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2561658" y="1739043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6818415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433279" y="601578"/>
            <a:ext cx="8416871" cy="3859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 sz="170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cxnSp>
        <p:nvCxnSpPr>
          <p:cNvPr id="14" name="Shape 24"/>
          <p:cNvCxnSpPr/>
          <p:nvPr/>
        </p:nvCxnSpPr>
        <p:spPr>
          <a:xfrm flipV="1">
            <a:off x="309485" y="551153"/>
            <a:ext cx="8557911" cy="114972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r">
              <a:defRPr sz="800">
                <a:solidFill>
                  <a:srgbClr val="002060"/>
                </a:solidFill>
                <a:latin typeface="Gotham" panose="02000504050000020004" pitchFamily="2" charset="0"/>
                <a:cs typeface="Arial" pitchFamily="34" charset="0"/>
              </a:defRPr>
            </a:lvl1pPr>
          </a:lstStyle>
          <a:p>
            <a:r>
              <a:rPr lang="en-GB" dirty="0" smtClean="0"/>
              <a:t>eLearning </a:t>
            </a:r>
            <a:r>
              <a:rPr lang="en-GB" dirty="0" smtClean="0">
                <a:sym typeface="Symbol"/>
              </a:rPr>
              <a:t>  </a:t>
            </a:r>
            <a:r>
              <a:rPr lang="en-GB" dirty="0" err="1" smtClean="0">
                <a:sym typeface="Symbol"/>
              </a:rPr>
              <a:t>Modernisasi</a:t>
            </a:r>
            <a:r>
              <a:rPr lang="en-GB" dirty="0" smtClean="0">
                <a:sym typeface="Symbol"/>
              </a:rPr>
              <a:t> </a:t>
            </a:r>
            <a:r>
              <a:rPr lang="en-GB" dirty="0" err="1" smtClean="0">
                <a:sym typeface="Symbol"/>
              </a:rPr>
              <a:t>Pengadaan</a:t>
            </a:r>
            <a:r>
              <a:rPr lang="en-GB" dirty="0" smtClean="0"/>
              <a:t>  </a:t>
            </a:r>
            <a:r>
              <a:rPr lang="en-GB" dirty="0" smtClean="0">
                <a:sym typeface="Symbol"/>
              </a:rPr>
              <a:t>  </a:t>
            </a:r>
            <a:fld id="{FEBD7F86-1881-4698-8703-FB80B080099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Content Placeholder 26"/>
          <p:cNvSpPr>
            <a:spLocks noGrp="1"/>
          </p:cNvSpPr>
          <p:nvPr>
            <p:ph sz="quarter" idx="16"/>
          </p:nvPr>
        </p:nvSpPr>
        <p:spPr>
          <a:xfrm>
            <a:off x="4690037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72207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33280" y="4387106"/>
            <a:ext cx="4156363" cy="504264"/>
          </a:xfrm>
        </p:spPr>
        <p:txBody>
          <a:bodyPr anchor="b"/>
          <a:lstStyle>
            <a:lvl1pPr algn="l">
              <a:defRPr sz="6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GB" noProof="0" smtClean="0"/>
              <a:t>Add legal and copyright disclaimers here.</a:t>
            </a:r>
            <a:endParaRPr lang="en-GB" noProof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433279" y="756399"/>
            <a:ext cx="8174184" cy="60511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smtClean="0"/>
              <a:t>Click to edit Master title style</a:t>
            </a:r>
            <a:endParaRPr lang="en-GB" noProof="0" dirty="0"/>
          </a:p>
        </p:txBody>
      </p:sp>
      <p:cxnSp>
        <p:nvCxnSpPr>
          <p:cNvPr id="7" name="Shape 24"/>
          <p:cNvCxnSpPr/>
          <p:nvPr userDrawn="1"/>
        </p:nvCxnSpPr>
        <p:spPr>
          <a:xfrm flipV="1">
            <a:off x="309485" y="705973"/>
            <a:ext cx="8557911" cy="114972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 userDrawn="1"/>
        </p:nvGrpSpPr>
        <p:grpSpPr>
          <a:xfrm>
            <a:off x="5217723" y="3991372"/>
            <a:ext cx="3901419" cy="1152128"/>
            <a:chOff x="1763688" y="2852936"/>
            <a:chExt cx="3901418" cy="1152128"/>
          </a:xfrm>
        </p:grpSpPr>
        <p:sp>
          <p:nvSpPr>
            <p:cNvPr id="8" name="Rectangle 7"/>
            <p:cNvSpPr/>
            <p:nvPr/>
          </p:nvSpPr>
          <p:spPr bwMode="ltGray">
            <a:xfrm>
              <a:off x="1763688" y="2852936"/>
              <a:ext cx="3901418" cy="115212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rgbClr val="FFFFFF"/>
                </a:solidFill>
                <a:latin typeface="Gotham" panose="02000504050000020004" pitchFamily="2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1907704" y="3017524"/>
              <a:ext cx="3528392" cy="771516"/>
              <a:chOff x="0" y="0"/>
              <a:chExt cx="1643866" cy="359596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223" y="20549"/>
                <a:ext cx="277402" cy="26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5092" y="0"/>
                <a:ext cx="328774" cy="349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0823"/>
                <a:ext cx="914400" cy="328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4128" y="4822082"/>
            <a:ext cx="3126021" cy="125932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r">
              <a:defRPr sz="800">
                <a:solidFill>
                  <a:srgbClr val="968C6D"/>
                </a:solidFill>
                <a:latin typeface="Gotham" panose="02000504050000020004" pitchFamily="2" charset="0"/>
                <a:cs typeface="Arial" pitchFamily="34" charset="0"/>
              </a:defRPr>
            </a:lvl1pPr>
          </a:lstStyle>
          <a:p>
            <a:r>
              <a:rPr lang="en-GB" dirty="0" smtClean="0"/>
              <a:t>eLearning </a:t>
            </a:r>
            <a:r>
              <a:rPr lang="en-GB" dirty="0" smtClean="0">
                <a:sym typeface="Symbol"/>
              </a:rPr>
              <a:t>  </a:t>
            </a:r>
            <a:r>
              <a:rPr lang="en-GB" dirty="0" err="1" smtClean="0">
                <a:sym typeface="Symbol"/>
              </a:rPr>
              <a:t>Modernisasi</a:t>
            </a:r>
            <a:r>
              <a:rPr lang="en-GB" dirty="0" smtClean="0">
                <a:sym typeface="Symbol"/>
              </a:rPr>
              <a:t> </a:t>
            </a:r>
            <a:r>
              <a:rPr lang="en-GB" dirty="0" err="1" smtClean="0">
                <a:sym typeface="Symbol"/>
              </a:rPr>
              <a:t>Pengadaan</a:t>
            </a:r>
            <a:r>
              <a:rPr lang="en-GB" dirty="0" smtClean="0"/>
              <a:t>  </a:t>
            </a:r>
            <a:r>
              <a:rPr lang="en-GB" dirty="0" smtClean="0">
                <a:sym typeface="Symbol"/>
              </a:rPr>
              <a:t>  </a:t>
            </a:r>
            <a:fld id="{FEBD7F86-1881-4698-8703-FB80B080099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3278" y="1206097"/>
            <a:ext cx="8416871" cy="15542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smtClean="0"/>
              <a:t>Click to edit</a:t>
            </a:r>
            <a:br>
              <a:rPr lang="en-GB" noProof="0" dirty="0" smtClean="0"/>
            </a:br>
            <a:r>
              <a:rPr lang="en-GB" noProof="0" dirty="0" smtClean="0"/>
              <a:t>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3278" y="1739039"/>
            <a:ext cx="8416871" cy="26480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3" r:id="rId2"/>
    <p:sldLayoutId id="2147483677" r:id="rId3"/>
    <p:sldLayoutId id="2147483676" r:id="rId4"/>
  </p:sldLayoutIdLst>
  <p:timing>
    <p:tnLst>
      <p:par>
        <p:cTn id="1" dur="indefinite" restart="never" nodeType="tmRoot"/>
      </p:par>
    </p:tnLst>
  </p:timing>
  <p:hf hdr="0"/>
  <p:txStyles>
    <p:titleStyle>
      <a:lvl1pPr algn="l" defTabSz="703212" rtl="0" eaLnBrk="1" latinLnBrk="0" hangingPunct="1">
        <a:lnSpc>
          <a:spcPct val="100000"/>
        </a:lnSpc>
        <a:spcBef>
          <a:spcPct val="0"/>
        </a:spcBef>
        <a:buNone/>
        <a:defRPr sz="1700" b="1" i="1" kern="1200">
          <a:solidFill>
            <a:schemeClr val="tx2"/>
          </a:solidFill>
          <a:latin typeface="Gotham" panose="02000504050000020004" pitchFamily="2" charset="0"/>
          <a:ea typeface="+mj-ea"/>
          <a:cs typeface="+mj-cs"/>
        </a:defRPr>
      </a:lvl1pPr>
    </p:titleStyle>
    <p:bodyStyle>
      <a:lvl1pPr marL="0" marR="0" indent="-157786" algn="l" defTabSz="703212" rtl="0" eaLnBrk="1" fontAlgn="auto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SzTx/>
        <a:buFontTx/>
        <a:buNone/>
        <a:tabLst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1pPr>
      <a:lvl2pPr marL="157786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•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2pPr>
      <a:lvl3pPr marL="315568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-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3pPr>
      <a:lvl4pPr marL="473352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◦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4pPr>
      <a:lvl5pPr marL="631136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›"/>
        <a:defRPr sz="900" kern="1200" baseline="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5pPr>
      <a:lvl6pPr marL="157786" marR="0" indent="-157786" algn="l" defTabSz="703212" rtl="0" eaLnBrk="1" fontAlgn="auto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SzPct val="100000"/>
        <a:buFont typeface="+mj-lt"/>
        <a:buAutoNum type="arabicPeriod"/>
        <a:tabLst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6pPr>
      <a:lvl7pPr marL="315568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alpha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7pPr>
      <a:lvl8pPr marL="473352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roman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8pPr>
      <a:lvl9pPr marL="0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Font typeface="Arial" pitchFamily="34" charset="0"/>
        <a:buNone/>
        <a:defRPr sz="800" b="1" kern="1200" baseline="0">
          <a:solidFill>
            <a:schemeClr val="tx2"/>
          </a:solidFill>
          <a:latin typeface="Georgia" pitchFamily="18" charset="0"/>
          <a:ea typeface="+mn-ea"/>
          <a:cs typeface="+mn-cs"/>
        </a:defRPr>
      </a:lvl9pPr>
    </p:bodyStyle>
    <p:otherStyle>
      <a:defPPr>
        <a:defRPr lang="en-US"/>
      </a:defPPr>
      <a:lvl1pPr marL="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160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03212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5481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0642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5803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963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6124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1284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Kerangka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Kerja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Memahami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Kerangka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Kerja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Implementasi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200" i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Address TextBox 1"/>
          <p:cNvSpPr txBox="1"/>
          <p:nvPr/>
        </p:nvSpPr>
        <p:spPr>
          <a:xfrm>
            <a:off x="412260" y="2140843"/>
            <a:ext cx="1783476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tabLst>
                <a:tab pos="157803" algn="l"/>
              </a:tabLst>
            </a:pPr>
            <a:r>
              <a:rPr lang="en-GB" sz="800" dirty="0" err="1" smtClean="0">
                <a:latin typeface="+mj-lt"/>
                <a:cs typeface="Arial" pitchFamily="34" charset="0"/>
              </a:rPr>
              <a:t>Oktober</a:t>
            </a:r>
            <a:r>
              <a:rPr lang="en-GB" sz="800" dirty="0" smtClean="0">
                <a:latin typeface="+mj-lt"/>
                <a:cs typeface="Arial" pitchFamily="34" charset="0"/>
              </a:rPr>
              <a:t> 2017</a:t>
            </a:r>
            <a:endParaRPr lang="en-GB" sz="800" dirty="0">
              <a:latin typeface="+mj-lt"/>
              <a:cs typeface="Arial" pitchFamily="34" charset="0"/>
            </a:endParaRPr>
          </a:p>
        </p:txBody>
      </p:sp>
      <p:cxnSp>
        <p:nvCxnSpPr>
          <p:cNvPr id="8" name="Shape 7"/>
          <p:cNvCxnSpPr/>
          <p:nvPr/>
        </p:nvCxnSpPr>
        <p:spPr>
          <a:xfrm rot="5400000" flipH="1" flipV="1">
            <a:off x="891389" y="1502154"/>
            <a:ext cx="95293" cy="1231354"/>
          </a:xfrm>
          <a:prstGeom prst="bentConnector2">
            <a:avLst/>
          </a:prstGeom>
          <a:ln w="1270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2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515985" y="3554965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Daftar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Isi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1" name="Content Placeholder 20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 bwMode="ltGray">
          <a:xfrm>
            <a:off x="251520" y="1592090"/>
            <a:ext cx="2664296" cy="619620"/>
          </a:xfrm>
          <a:prstGeom prst="rect">
            <a:avLst/>
          </a:prstGeom>
          <a:solidFill>
            <a:schemeClr val="bg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2507030327"/>
              </p:ext>
            </p:extLst>
          </p:nvPr>
        </p:nvGraphicFramePr>
        <p:xfrm>
          <a:off x="433279" y="987574"/>
          <a:ext cx="8416871" cy="38973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91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Model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Pembentukan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(1/4)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6537098" y="4854282"/>
            <a:ext cx="2189917" cy="93731"/>
          </a:xfr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3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3280" y="1078846"/>
            <a:ext cx="23088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GB" sz="1200" dirty="0" err="1" smtClean="0">
                <a:latin typeface="+mj-lt"/>
              </a:rPr>
              <a:t>Karakteristik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 (</a:t>
            </a:r>
            <a:r>
              <a:rPr lang="en-GB" sz="1200" dirty="0" err="1" smtClean="0">
                <a:latin typeface="+mj-lt"/>
              </a:rPr>
              <a:t>SKOPPer</a:t>
            </a:r>
            <a:r>
              <a:rPr lang="en-GB" sz="1200" dirty="0" smtClean="0">
                <a:latin typeface="+mj-lt"/>
              </a:rPr>
              <a:t>) </a:t>
            </a:r>
            <a:r>
              <a:rPr lang="en-GB" sz="1200" dirty="0" err="1" smtClean="0">
                <a:latin typeface="+mj-lt"/>
              </a:rPr>
              <a:t>ditanamkan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kedalam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Organisasi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Pengadaan</a:t>
            </a:r>
            <a:endParaRPr lang="en-GB" sz="1200" dirty="0" smtClean="0">
              <a:latin typeface="+mj-lt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915816" y="993146"/>
            <a:ext cx="0" cy="6446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138761" y="1078845"/>
            <a:ext cx="2567457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GB" sz="1200" dirty="0" err="1" smtClean="0">
                <a:latin typeface="+mj-lt"/>
              </a:rPr>
              <a:t>Melalui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pengembangan</a:t>
            </a:r>
            <a:r>
              <a:rPr lang="en-GB" sz="1200" dirty="0" smtClean="0">
                <a:latin typeface="+mj-lt"/>
              </a:rPr>
              <a:t> 4 </a:t>
            </a:r>
            <a:r>
              <a:rPr lang="en-GB" sz="1200" dirty="0" err="1" smtClean="0">
                <a:latin typeface="+mj-lt"/>
              </a:rPr>
              <a:t>unsur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organisasi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pengadaan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b="1" dirty="0" smtClean="0">
                <a:latin typeface="+mj-lt"/>
              </a:rPr>
              <a:t>(</a:t>
            </a:r>
            <a:r>
              <a:rPr lang="en-GB" sz="1200" b="1" dirty="0" err="1" smtClean="0">
                <a:latin typeface="+mj-lt"/>
              </a:rPr>
              <a:t>Institusi</a:t>
            </a:r>
            <a:r>
              <a:rPr lang="en-GB" sz="1200" b="1" dirty="0" smtClean="0">
                <a:latin typeface="+mj-lt"/>
              </a:rPr>
              <a:t>, </a:t>
            </a:r>
            <a:r>
              <a:rPr lang="en-GB" sz="1200" b="1" dirty="0" err="1" smtClean="0">
                <a:latin typeface="+mj-lt"/>
              </a:rPr>
              <a:t>Manajemen</a:t>
            </a:r>
            <a:r>
              <a:rPr lang="en-GB" sz="1200" b="1" dirty="0" smtClean="0">
                <a:latin typeface="+mj-lt"/>
              </a:rPr>
              <a:t>, </a:t>
            </a:r>
            <a:r>
              <a:rPr lang="en-GB" sz="1200" b="1" dirty="0" err="1" smtClean="0">
                <a:latin typeface="+mj-lt"/>
              </a:rPr>
              <a:t>Operasional</a:t>
            </a:r>
            <a:r>
              <a:rPr lang="en-GB" sz="1200" b="1" dirty="0" smtClean="0">
                <a:latin typeface="+mj-lt"/>
              </a:rPr>
              <a:t>, </a:t>
            </a:r>
            <a:r>
              <a:rPr lang="en-GB" sz="1200" b="1" dirty="0" err="1" smtClean="0">
                <a:latin typeface="+mj-lt"/>
              </a:rPr>
              <a:t>dan</a:t>
            </a:r>
            <a:r>
              <a:rPr lang="en-GB" sz="1200" b="1" dirty="0" smtClean="0">
                <a:latin typeface="+mj-lt"/>
              </a:rPr>
              <a:t> SDM)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5796136" y="1004598"/>
            <a:ext cx="0" cy="611882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6012160" y="1078845"/>
            <a:ext cx="2567457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900"/>
              </a:spcAft>
            </a:pPr>
            <a:r>
              <a:rPr lang="en-GB" sz="1200" dirty="0" err="1" smtClean="0">
                <a:latin typeface="+mj-lt"/>
              </a:rPr>
              <a:t>Pengembangan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Unsur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Organisasi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diukur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dimonitor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melalui</a:t>
            </a:r>
            <a:r>
              <a:rPr lang="en-GB" sz="1200" dirty="0" smtClean="0">
                <a:latin typeface="+mj-lt"/>
              </a:rPr>
              <a:t> 22 </a:t>
            </a:r>
            <a:r>
              <a:rPr lang="en-GB" sz="1200" dirty="0" err="1" smtClean="0">
                <a:latin typeface="+mj-lt"/>
              </a:rPr>
              <a:t>Kriteria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CoE</a:t>
            </a:r>
            <a:endParaRPr lang="en-GB" sz="1200" dirty="0" smtClean="0">
              <a:latin typeface="+mj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51520" y="1878884"/>
            <a:ext cx="8598630" cy="2895187"/>
            <a:chOff x="251520" y="2102474"/>
            <a:chExt cx="8598630" cy="2895187"/>
          </a:xfrm>
        </p:grpSpPr>
        <p:sp>
          <p:nvSpPr>
            <p:cNvPr id="70" name="Freeform 5"/>
            <p:cNvSpPr>
              <a:spLocks/>
            </p:cNvSpPr>
            <p:nvPr/>
          </p:nvSpPr>
          <p:spPr bwMode="auto">
            <a:xfrm rot="10800000">
              <a:off x="4833260" y="2403378"/>
              <a:ext cx="4016890" cy="2230224"/>
            </a:xfrm>
            <a:custGeom>
              <a:avLst/>
              <a:gdLst/>
              <a:ahLst/>
              <a:cxnLst>
                <a:cxn ang="0">
                  <a:pos x="0" y="109"/>
                </a:cxn>
                <a:cxn ang="0">
                  <a:pos x="0" y="2114"/>
                </a:cxn>
                <a:cxn ang="0">
                  <a:pos x="2108" y="2142"/>
                </a:cxn>
                <a:cxn ang="0">
                  <a:pos x="3765" y="1888"/>
                </a:cxn>
                <a:cxn ang="0">
                  <a:pos x="4796" y="1549"/>
                </a:cxn>
                <a:cxn ang="0">
                  <a:pos x="5704" y="1455"/>
                </a:cxn>
                <a:cxn ang="0">
                  <a:pos x="5967" y="1412"/>
                </a:cxn>
                <a:cxn ang="0">
                  <a:pos x="6052" y="1365"/>
                </a:cxn>
                <a:cxn ang="0">
                  <a:pos x="6076" y="913"/>
                </a:cxn>
                <a:cxn ang="0">
                  <a:pos x="5247" y="753"/>
                </a:cxn>
                <a:cxn ang="0">
                  <a:pos x="3883" y="504"/>
                </a:cxn>
                <a:cxn ang="0">
                  <a:pos x="3040" y="193"/>
                </a:cxn>
                <a:cxn ang="0">
                  <a:pos x="1981" y="76"/>
                </a:cxn>
                <a:cxn ang="0">
                  <a:pos x="894" y="0"/>
                </a:cxn>
                <a:cxn ang="0">
                  <a:pos x="0" y="109"/>
                </a:cxn>
              </a:cxnLst>
              <a:rect l="0" t="0" r="r" b="b"/>
              <a:pathLst>
                <a:path w="6076" h="2142">
                  <a:moveTo>
                    <a:pt x="0" y="109"/>
                  </a:moveTo>
                  <a:lnTo>
                    <a:pt x="0" y="2114"/>
                  </a:lnTo>
                  <a:lnTo>
                    <a:pt x="2108" y="2142"/>
                  </a:lnTo>
                  <a:lnTo>
                    <a:pt x="3765" y="1888"/>
                  </a:lnTo>
                  <a:lnTo>
                    <a:pt x="4796" y="1549"/>
                  </a:lnTo>
                  <a:lnTo>
                    <a:pt x="5704" y="1455"/>
                  </a:lnTo>
                  <a:lnTo>
                    <a:pt x="5967" y="1412"/>
                  </a:lnTo>
                  <a:lnTo>
                    <a:pt x="6052" y="1365"/>
                  </a:lnTo>
                  <a:lnTo>
                    <a:pt x="6076" y="913"/>
                  </a:lnTo>
                  <a:lnTo>
                    <a:pt x="5247" y="753"/>
                  </a:lnTo>
                  <a:lnTo>
                    <a:pt x="3883" y="504"/>
                  </a:lnTo>
                  <a:lnTo>
                    <a:pt x="3040" y="193"/>
                  </a:lnTo>
                  <a:lnTo>
                    <a:pt x="1981" y="76"/>
                  </a:lnTo>
                  <a:lnTo>
                    <a:pt x="894" y="0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1" name="Freeform 14"/>
            <p:cNvSpPr>
              <a:spLocks/>
            </p:cNvSpPr>
            <p:nvPr/>
          </p:nvSpPr>
          <p:spPr bwMode="auto">
            <a:xfrm rot="10800000">
              <a:off x="4868960" y="3337322"/>
              <a:ext cx="3981190" cy="1477446"/>
            </a:xfrm>
            <a:custGeom>
              <a:avLst/>
              <a:gdLst/>
              <a:ahLst/>
              <a:cxnLst>
                <a:cxn ang="0">
                  <a:pos x="6003" y="504"/>
                </a:cxn>
                <a:cxn ang="0">
                  <a:pos x="5302" y="412"/>
                </a:cxn>
                <a:cxn ang="0">
                  <a:pos x="3742" y="210"/>
                </a:cxn>
                <a:cxn ang="0">
                  <a:pos x="2951" y="116"/>
                </a:cxn>
                <a:cxn ang="0">
                  <a:pos x="2490" y="68"/>
                </a:cxn>
                <a:cxn ang="0">
                  <a:pos x="2290" y="52"/>
                </a:cxn>
                <a:cxn ang="0">
                  <a:pos x="1930" y="26"/>
                </a:cxn>
                <a:cxn ang="0">
                  <a:pos x="1601" y="12"/>
                </a:cxn>
                <a:cxn ang="0">
                  <a:pos x="1295" y="3"/>
                </a:cxn>
                <a:cxn ang="0">
                  <a:pos x="1012" y="0"/>
                </a:cxn>
                <a:cxn ang="0">
                  <a:pos x="490" y="10"/>
                </a:cxn>
                <a:cxn ang="0">
                  <a:pos x="0" y="31"/>
                </a:cxn>
                <a:cxn ang="0">
                  <a:pos x="0" y="334"/>
                </a:cxn>
                <a:cxn ang="0">
                  <a:pos x="1739" y="391"/>
                </a:cxn>
                <a:cxn ang="0">
                  <a:pos x="2179" y="417"/>
                </a:cxn>
                <a:cxn ang="0">
                  <a:pos x="2605" y="452"/>
                </a:cxn>
                <a:cxn ang="0">
                  <a:pos x="3062" y="499"/>
                </a:cxn>
                <a:cxn ang="0">
                  <a:pos x="3158" y="523"/>
                </a:cxn>
                <a:cxn ang="0">
                  <a:pos x="3398" y="584"/>
                </a:cxn>
                <a:cxn ang="0">
                  <a:pos x="3716" y="678"/>
                </a:cxn>
                <a:cxn ang="0">
                  <a:pos x="3883" y="734"/>
                </a:cxn>
                <a:cxn ang="0">
                  <a:pos x="4041" y="798"/>
                </a:cxn>
                <a:cxn ang="0">
                  <a:pos x="4116" y="831"/>
                </a:cxn>
                <a:cxn ang="0">
                  <a:pos x="4417" y="949"/>
                </a:cxn>
                <a:cxn ang="0">
                  <a:pos x="4648" y="1026"/>
                </a:cxn>
                <a:cxn ang="0">
                  <a:pos x="4747" y="1052"/>
                </a:cxn>
                <a:cxn ang="0">
                  <a:pos x="4772" y="1059"/>
                </a:cxn>
                <a:cxn ang="0">
                  <a:pos x="4977" y="1095"/>
                </a:cxn>
                <a:cxn ang="0">
                  <a:pos x="5137" y="1116"/>
                </a:cxn>
                <a:cxn ang="0">
                  <a:pos x="5328" y="1132"/>
                </a:cxn>
                <a:cxn ang="0">
                  <a:pos x="5544" y="1139"/>
                </a:cxn>
                <a:cxn ang="0">
                  <a:pos x="5777" y="1132"/>
                </a:cxn>
                <a:cxn ang="0">
                  <a:pos x="6022" y="1109"/>
                </a:cxn>
                <a:cxn ang="0">
                  <a:pos x="6003" y="504"/>
                </a:cxn>
              </a:cxnLst>
              <a:rect l="0" t="0" r="r" b="b"/>
              <a:pathLst>
                <a:path w="6022" h="1419">
                  <a:moveTo>
                    <a:pt x="6003" y="504"/>
                  </a:moveTo>
                  <a:lnTo>
                    <a:pt x="6003" y="504"/>
                  </a:lnTo>
                  <a:lnTo>
                    <a:pt x="5707" y="466"/>
                  </a:lnTo>
                  <a:lnTo>
                    <a:pt x="5302" y="412"/>
                  </a:lnTo>
                  <a:lnTo>
                    <a:pt x="4290" y="280"/>
                  </a:lnTo>
                  <a:lnTo>
                    <a:pt x="3742" y="210"/>
                  </a:lnTo>
                  <a:lnTo>
                    <a:pt x="3205" y="146"/>
                  </a:lnTo>
                  <a:lnTo>
                    <a:pt x="2951" y="116"/>
                  </a:lnTo>
                  <a:lnTo>
                    <a:pt x="2711" y="92"/>
                  </a:lnTo>
                  <a:lnTo>
                    <a:pt x="2490" y="68"/>
                  </a:lnTo>
                  <a:lnTo>
                    <a:pt x="2290" y="52"/>
                  </a:lnTo>
                  <a:lnTo>
                    <a:pt x="2290" y="52"/>
                  </a:lnTo>
                  <a:lnTo>
                    <a:pt x="2106" y="38"/>
                  </a:lnTo>
                  <a:lnTo>
                    <a:pt x="1930" y="26"/>
                  </a:lnTo>
                  <a:lnTo>
                    <a:pt x="1763" y="19"/>
                  </a:lnTo>
                  <a:lnTo>
                    <a:pt x="1601" y="12"/>
                  </a:lnTo>
                  <a:lnTo>
                    <a:pt x="1445" y="5"/>
                  </a:lnTo>
                  <a:lnTo>
                    <a:pt x="1295" y="3"/>
                  </a:lnTo>
                  <a:lnTo>
                    <a:pt x="1151" y="0"/>
                  </a:lnTo>
                  <a:lnTo>
                    <a:pt x="1012" y="0"/>
                  </a:lnTo>
                  <a:lnTo>
                    <a:pt x="744" y="3"/>
                  </a:lnTo>
                  <a:lnTo>
                    <a:pt x="490" y="10"/>
                  </a:lnTo>
                  <a:lnTo>
                    <a:pt x="243" y="19"/>
                  </a:lnTo>
                  <a:lnTo>
                    <a:pt x="0" y="31"/>
                  </a:lnTo>
                  <a:lnTo>
                    <a:pt x="0" y="334"/>
                  </a:lnTo>
                  <a:lnTo>
                    <a:pt x="0" y="334"/>
                  </a:lnTo>
                  <a:lnTo>
                    <a:pt x="1739" y="391"/>
                  </a:lnTo>
                  <a:lnTo>
                    <a:pt x="1739" y="391"/>
                  </a:lnTo>
                  <a:lnTo>
                    <a:pt x="1862" y="398"/>
                  </a:lnTo>
                  <a:lnTo>
                    <a:pt x="2179" y="417"/>
                  </a:lnTo>
                  <a:lnTo>
                    <a:pt x="2384" y="433"/>
                  </a:lnTo>
                  <a:lnTo>
                    <a:pt x="2605" y="452"/>
                  </a:lnTo>
                  <a:lnTo>
                    <a:pt x="2836" y="473"/>
                  </a:lnTo>
                  <a:lnTo>
                    <a:pt x="3062" y="499"/>
                  </a:lnTo>
                  <a:lnTo>
                    <a:pt x="3062" y="499"/>
                  </a:lnTo>
                  <a:lnTo>
                    <a:pt x="3158" y="523"/>
                  </a:lnTo>
                  <a:lnTo>
                    <a:pt x="3264" y="549"/>
                  </a:lnTo>
                  <a:lnTo>
                    <a:pt x="3398" y="584"/>
                  </a:lnTo>
                  <a:lnTo>
                    <a:pt x="3554" y="626"/>
                  </a:lnTo>
                  <a:lnTo>
                    <a:pt x="3716" y="678"/>
                  </a:lnTo>
                  <a:lnTo>
                    <a:pt x="3801" y="706"/>
                  </a:lnTo>
                  <a:lnTo>
                    <a:pt x="3883" y="734"/>
                  </a:lnTo>
                  <a:lnTo>
                    <a:pt x="3963" y="765"/>
                  </a:lnTo>
                  <a:lnTo>
                    <a:pt x="4041" y="798"/>
                  </a:lnTo>
                  <a:lnTo>
                    <a:pt x="4041" y="798"/>
                  </a:lnTo>
                  <a:lnTo>
                    <a:pt x="4116" y="831"/>
                  </a:lnTo>
                  <a:lnTo>
                    <a:pt x="4304" y="906"/>
                  </a:lnTo>
                  <a:lnTo>
                    <a:pt x="4417" y="949"/>
                  </a:lnTo>
                  <a:lnTo>
                    <a:pt x="4535" y="991"/>
                  </a:lnTo>
                  <a:lnTo>
                    <a:pt x="4648" y="1026"/>
                  </a:lnTo>
                  <a:lnTo>
                    <a:pt x="4699" y="1040"/>
                  </a:lnTo>
                  <a:lnTo>
                    <a:pt x="4747" y="1052"/>
                  </a:lnTo>
                  <a:lnTo>
                    <a:pt x="4747" y="1052"/>
                  </a:lnTo>
                  <a:lnTo>
                    <a:pt x="4772" y="1059"/>
                  </a:lnTo>
                  <a:lnTo>
                    <a:pt x="4852" y="1073"/>
                  </a:lnTo>
                  <a:lnTo>
                    <a:pt x="4977" y="1095"/>
                  </a:lnTo>
                  <a:lnTo>
                    <a:pt x="5052" y="1106"/>
                  </a:lnTo>
                  <a:lnTo>
                    <a:pt x="5137" y="1116"/>
                  </a:lnTo>
                  <a:lnTo>
                    <a:pt x="5229" y="1125"/>
                  </a:lnTo>
                  <a:lnTo>
                    <a:pt x="5328" y="1132"/>
                  </a:lnTo>
                  <a:lnTo>
                    <a:pt x="5434" y="1137"/>
                  </a:lnTo>
                  <a:lnTo>
                    <a:pt x="5544" y="1139"/>
                  </a:lnTo>
                  <a:lnTo>
                    <a:pt x="5660" y="1137"/>
                  </a:lnTo>
                  <a:lnTo>
                    <a:pt x="5777" y="1132"/>
                  </a:lnTo>
                  <a:lnTo>
                    <a:pt x="5897" y="1123"/>
                  </a:lnTo>
                  <a:lnTo>
                    <a:pt x="6022" y="1109"/>
                  </a:lnTo>
                  <a:lnTo>
                    <a:pt x="6022" y="1419"/>
                  </a:lnTo>
                  <a:lnTo>
                    <a:pt x="6003" y="50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 rot="10800000">
              <a:off x="4868960" y="2102474"/>
              <a:ext cx="3981190" cy="1479528"/>
            </a:xfrm>
            <a:custGeom>
              <a:avLst/>
              <a:gdLst/>
              <a:ahLst/>
              <a:cxnLst>
                <a:cxn ang="0">
                  <a:pos x="6003" y="915"/>
                </a:cxn>
                <a:cxn ang="0">
                  <a:pos x="5302" y="1007"/>
                </a:cxn>
                <a:cxn ang="0">
                  <a:pos x="3742" y="1212"/>
                </a:cxn>
                <a:cxn ang="0">
                  <a:pos x="2951" y="1304"/>
                </a:cxn>
                <a:cxn ang="0">
                  <a:pos x="2490" y="1351"/>
                </a:cxn>
                <a:cxn ang="0">
                  <a:pos x="2290" y="1370"/>
                </a:cxn>
                <a:cxn ang="0">
                  <a:pos x="1930" y="1393"/>
                </a:cxn>
                <a:cxn ang="0">
                  <a:pos x="1601" y="1410"/>
                </a:cxn>
                <a:cxn ang="0">
                  <a:pos x="1295" y="1419"/>
                </a:cxn>
                <a:cxn ang="0">
                  <a:pos x="1012" y="1421"/>
                </a:cxn>
                <a:cxn ang="0">
                  <a:pos x="490" y="1410"/>
                </a:cxn>
                <a:cxn ang="0">
                  <a:pos x="0" y="1391"/>
                </a:cxn>
                <a:cxn ang="0">
                  <a:pos x="0" y="1087"/>
                </a:cxn>
                <a:cxn ang="0">
                  <a:pos x="1739" y="1031"/>
                </a:cxn>
                <a:cxn ang="0">
                  <a:pos x="2179" y="1005"/>
                </a:cxn>
                <a:cxn ang="0">
                  <a:pos x="2605" y="970"/>
                </a:cxn>
                <a:cxn ang="0">
                  <a:pos x="3062" y="920"/>
                </a:cxn>
                <a:cxn ang="0">
                  <a:pos x="3158" y="899"/>
                </a:cxn>
                <a:cxn ang="0">
                  <a:pos x="3398" y="838"/>
                </a:cxn>
                <a:cxn ang="0">
                  <a:pos x="3716" y="744"/>
                </a:cxn>
                <a:cxn ang="0">
                  <a:pos x="3883" y="685"/>
                </a:cxn>
                <a:cxn ang="0">
                  <a:pos x="4041" y="624"/>
                </a:cxn>
                <a:cxn ang="0">
                  <a:pos x="4116" y="591"/>
                </a:cxn>
                <a:cxn ang="0">
                  <a:pos x="4417" y="473"/>
                </a:cxn>
                <a:cxn ang="0">
                  <a:pos x="4648" y="395"/>
                </a:cxn>
                <a:cxn ang="0">
                  <a:pos x="4747" y="369"/>
                </a:cxn>
                <a:cxn ang="0">
                  <a:pos x="4772" y="362"/>
                </a:cxn>
                <a:cxn ang="0">
                  <a:pos x="4977" y="327"/>
                </a:cxn>
                <a:cxn ang="0">
                  <a:pos x="5137" y="306"/>
                </a:cxn>
                <a:cxn ang="0">
                  <a:pos x="5328" y="289"/>
                </a:cxn>
                <a:cxn ang="0">
                  <a:pos x="5544" y="282"/>
                </a:cxn>
                <a:cxn ang="0">
                  <a:pos x="5777" y="289"/>
                </a:cxn>
                <a:cxn ang="0">
                  <a:pos x="6022" y="313"/>
                </a:cxn>
                <a:cxn ang="0">
                  <a:pos x="6003" y="915"/>
                </a:cxn>
              </a:cxnLst>
              <a:rect l="0" t="0" r="r" b="b"/>
              <a:pathLst>
                <a:path w="6022" h="1421">
                  <a:moveTo>
                    <a:pt x="6003" y="915"/>
                  </a:moveTo>
                  <a:lnTo>
                    <a:pt x="6003" y="915"/>
                  </a:lnTo>
                  <a:lnTo>
                    <a:pt x="5707" y="953"/>
                  </a:lnTo>
                  <a:lnTo>
                    <a:pt x="5302" y="1007"/>
                  </a:lnTo>
                  <a:lnTo>
                    <a:pt x="4290" y="1141"/>
                  </a:lnTo>
                  <a:lnTo>
                    <a:pt x="3742" y="1212"/>
                  </a:lnTo>
                  <a:lnTo>
                    <a:pt x="3205" y="1275"/>
                  </a:lnTo>
                  <a:lnTo>
                    <a:pt x="2951" y="1304"/>
                  </a:lnTo>
                  <a:lnTo>
                    <a:pt x="2711" y="1330"/>
                  </a:lnTo>
                  <a:lnTo>
                    <a:pt x="2490" y="1351"/>
                  </a:lnTo>
                  <a:lnTo>
                    <a:pt x="2290" y="1370"/>
                  </a:lnTo>
                  <a:lnTo>
                    <a:pt x="2290" y="1370"/>
                  </a:lnTo>
                  <a:lnTo>
                    <a:pt x="2106" y="1381"/>
                  </a:lnTo>
                  <a:lnTo>
                    <a:pt x="1930" y="1393"/>
                  </a:lnTo>
                  <a:lnTo>
                    <a:pt x="1763" y="1403"/>
                  </a:lnTo>
                  <a:lnTo>
                    <a:pt x="1601" y="1410"/>
                  </a:lnTo>
                  <a:lnTo>
                    <a:pt x="1445" y="1414"/>
                  </a:lnTo>
                  <a:lnTo>
                    <a:pt x="1295" y="1419"/>
                  </a:lnTo>
                  <a:lnTo>
                    <a:pt x="1151" y="1419"/>
                  </a:lnTo>
                  <a:lnTo>
                    <a:pt x="1012" y="1421"/>
                  </a:lnTo>
                  <a:lnTo>
                    <a:pt x="744" y="1417"/>
                  </a:lnTo>
                  <a:lnTo>
                    <a:pt x="490" y="1410"/>
                  </a:lnTo>
                  <a:lnTo>
                    <a:pt x="243" y="1400"/>
                  </a:lnTo>
                  <a:lnTo>
                    <a:pt x="0" y="1391"/>
                  </a:lnTo>
                  <a:lnTo>
                    <a:pt x="0" y="1087"/>
                  </a:lnTo>
                  <a:lnTo>
                    <a:pt x="0" y="1087"/>
                  </a:lnTo>
                  <a:lnTo>
                    <a:pt x="1739" y="1031"/>
                  </a:lnTo>
                  <a:lnTo>
                    <a:pt x="1739" y="1031"/>
                  </a:lnTo>
                  <a:lnTo>
                    <a:pt x="1862" y="1024"/>
                  </a:lnTo>
                  <a:lnTo>
                    <a:pt x="2179" y="1005"/>
                  </a:lnTo>
                  <a:lnTo>
                    <a:pt x="2384" y="988"/>
                  </a:lnTo>
                  <a:lnTo>
                    <a:pt x="2605" y="970"/>
                  </a:lnTo>
                  <a:lnTo>
                    <a:pt x="2836" y="946"/>
                  </a:lnTo>
                  <a:lnTo>
                    <a:pt x="3062" y="920"/>
                  </a:lnTo>
                  <a:lnTo>
                    <a:pt x="3062" y="920"/>
                  </a:lnTo>
                  <a:lnTo>
                    <a:pt x="3158" y="899"/>
                  </a:lnTo>
                  <a:lnTo>
                    <a:pt x="3264" y="873"/>
                  </a:lnTo>
                  <a:lnTo>
                    <a:pt x="3398" y="838"/>
                  </a:lnTo>
                  <a:lnTo>
                    <a:pt x="3554" y="793"/>
                  </a:lnTo>
                  <a:lnTo>
                    <a:pt x="3716" y="744"/>
                  </a:lnTo>
                  <a:lnTo>
                    <a:pt x="3801" y="715"/>
                  </a:lnTo>
                  <a:lnTo>
                    <a:pt x="3883" y="685"/>
                  </a:lnTo>
                  <a:lnTo>
                    <a:pt x="3963" y="654"/>
                  </a:lnTo>
                  <a:lnTo>
                    <a:pt x="4041" y="624"/>
                  </a:lnTo>
                  <a:lnTo>
                    <a:pt x="4041" y="624"/>
                  </a:lnTo>
                  <a:lnTo>
                    <a:pt x="4116" y="591"/>
                  </a:lnTo>
                  <a:lnTo>
                    <a:pt x="4304" y="515"/>
                  </a:lnTo>
                  <a:lnTo>
                    <a:pt x="4417" y="473"/>
                  </a:lnTo>
                  <a:lnTo>
                    <a:pt x="4535" y="431"/>
                  </a:lnTo>
                  <a:lnTo>
                    <a:pt x="4648" y="395"/>
                  </a:lnTo>
                  <a:lnTo>
                    <a:pt x="4699" y="381"/>
                  </a:lnTo>
                  <a:lnTo>
                    <a:pt x="4747" y="369"/>
                  </a:lnTo>
                  <a:lnTo>
                    <a:pt x="4747" y="369"/>
                  </a:lnTo>
                  <a:lnTo>
                    <a:pt x="4772" y="362"/>
                  </a:lnTo>
                  <a:lnTo>
                    <a:pt x="4852" y="346"/>
                  </a:lnTo>
                  <a:lnTo>
                    <a:pt x="4977" y="327"/>
                  </a:lnTo>
                  <a:lnTo>
                    <a:pt x="5052" y="315"/>
                  </a:lnTo>
                  <a:lnTo>
                    <a:pt x="5137" y="306"/>
                  </a:lnTo>
                  <a:lnTo>
                    <a:pt x="5229" y="296"/>
                  </a:lnTo>
                  <a:lnTo>
                    <a:pt x="5328" y="289"/>
                  </a:lnTo>
                  <a:lnTo>
                    <a:pt x="5434" y="285"/>
                  </a:lnTo>
                  <a:lnTo>
                    <a:pt x="5544" y="282"/>
                  </a:lnTo>
                  <a:lnTo>
                    <a:pt x="5660" y="282"/>
                  </a:lnTo>
                  <a:lnTo>
                    <a:pt x="5777" y="289"/>
                  </a:lnTo>
                  <a:lnTo>
                    <a:pt x="5897" y="299"/>
                  </a:lnTo>
                  <a:lnTo>
                    <a:pt x="6022" y="313"/>
                  </a:lnTo>
                  <a:lnTo>
                    <a:pt x="6022" y="0"/>
                  </a:lnTo>
                  <a:lnTo>
                    <a:pt x="6003" y="91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grpSp>
          <p:nvGrpSpPr>
            <p:cNvPr id="24" name="Group 97"/>
            <p:cNvGrpSpPr/>
            <p:nvPr/>
          </p:nvGrpSpPr>
          <p:grpSpPr>
            <a:xfrm>
              <a:off x="3229971" y="2357434"/>
              <a:ext cx="2254786" cy="2152537"/>
              <a:chOff x="6218561" y="3705596"/>
              <a:chExt cx="1560511" cy="1439863"/>
            </a:xfrm>
          </p:grpSpPr>
          <p:sp>
            <p:nvSpPr>
              <p:cNvPr id="29" name="Freeform 15"/>
              <p:cNvSpPr>
                <a:spLocks/>
              </p:cNvSpPr>
              <p:nvPr/>
            </p:nvSpPr>
            <p:spPr bwMode="gray">
              <a:xfrm>
                <a:off x="6931305" y="3787157"/>
                <a:ext cx="758825" cy="623887"/>
              </a:xfrm>
              <a:custGeom>
                <a:avLst/>
                <a:gdLst>
                  <a:gd name="T0" fmla="*/ 198495305 w 285"/>
                  <a:gd name="T1" fmla="*/ 0 h 253"/>
                  <a:gd name="T2" fmla="*/ 0 w 285"/>
                  <a:gd name="T3" fmla="*/ 6081050 h 253"/>
                  <a:gd name="T4" fmla="*/ 248119777 w 285"/>
                  <a:gd name="T5" fmla="*/ 851332137 h 253"/>
                  <a:gd name="T6" fmla="*/ 942854635 w 285"/>
                  <a:gd name="T7" fmla="*/ 1216187578 h 253"/>
                  <a:gd name="T8" fmla="*/ 1056281618 w 285"/>
                  <a:gd name="T9" fmla="*/ 1538478462 h 253"/>
                  <a:gd name="T10" fmla="*/ 2020404645 w 285"/>
                  <a:gd name="T11" fmla="*/ 1319565690 h 253"/>
                  <a:gd name="T12" fmla="*/ 198495305 w 285"/>
                  <a:gd name="T13" fmla="*/ 0 h 25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85"/>
                  <a:gd name="T22" fmla="*/ 0 h 253"/>
                  <a:gd name="T23" fmla="*/ 285 w 285"/>
                  <a:gd name="T24" fmla="*/ 253 h 25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85" h="253">
                    <a:moveTo>
                      <a:pt x="28" y="0"/>
                    </a:moveTo>
                    <a:cubicBezTo>
                      <a:pt x="19" y="0"/>
                      <a:pt x="9" y="0"/>
                      <a:pt x="0" y="1"/>
                    </a:cubicBezTo>
                    <a:cubicBezTo>
                      <a:pt x="22" y="43"/>
                      <a:pt x="34" y="90"/>
                      <a:pt x="35" y="140"/>
                    </a:cubicBezTo>
                    <a:cubicBezTo>
                      <a:pt x="74" y="142"/>
                      <a:pt x="112" y="163"/>
                      <a:pt x="133" y="200"/>
                    </a:cubicBezTo>
                    <a:cubicBezTo>
                      <a:pt x="143" y="217"/>
                      <a:pt x="148" y="235"/>
                      <a:pt x="149" y="253"/>
                    </a:cubicBezTo>
                    <a:cubicBezTo>
                      <a:pt x="198" y="252"/>
                      <a:pt x="244" y="239"/>
                      <a:pt x="285" y="217"/>
                    </a:cubicBezTo>
                    <a:cubicBezTo>
                      <a:pt x="264" y="94"/>
                      <a:pt x="157" y="0"/>
                      <a:pt x="28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30" name="Freeform 16"/>
              <p:cNvSpPr>
                <a:spLocks/>
              </p:cNvSpPr>
              <p:nvPr/>
            </p:nvSpPr>
            <p:spPr bwMode="gray">
              <a:xfrm>
                <a:off x="7017072" y="4358059"/>
                <a:ext cx="677863" cy="700087"/>
              </a:xfrm>
              <a:custGeom>
                <a:avLst/>
                <a:gdLst>
                  <a:gd name="T0" fmla="*/ 377479030 w 254"/>
                  <a:gd name="T1" fmla="*/ 802537941 h 285"/>
                  <a:gd name="T2" fmla="*/ 0 w 254"/>
                  <a:gd name="T3" fmla="*/ 899083581 h 285"/>
                  <a:gd name="T4" fmla="*/ 256400367 w 254"/>
                  <a:gd name="T5" fmla="*/ 1719725518 h 285"/>
                  <a:gd name="T6" fmla="*/ 1809048448 w 254"/>
                  <a:gd name="T7" fmla="*/ 162921306 h 285"/>
                  <a:gd name="T8" fmla="*/ 1794802654 w 254"/>
                  <a:gd name="T9" fmla="*/ 0 h 285"/>
                  <a:gd name="T10" fmla="*/ 811935900 w 254"/>
                  <a:gd name="T11" fmla="*/ 205159870 h 285"/>
                  <a:gd name="T12" fmla="*/ 377479030 w 254"/>
                  <a:gd name="T13" fmla="*/ 802537941 h 28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4"/>
                  <a:gd name="T22" fmla="*/ 0 h 285"/>
                  <a:gd name="T23" fmla="*/ 254 w 254"/>
                  <a:gd name="T24" fmla="*/ 285 h 28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4" h="285">
                    <a:moveTo>
                      <a:pt x="53" y="133"/>
                    </a:moveTo>
                    <a:cubicBezTo>
                      <a:pt x="37" y="142"/>
                      <a:pt x="18" y="148"/>
                      <a:pt x="0" y="149"/>
                    </a:cubicBezTo>
                    <a:cubicBezTo>
                      <a:pt x="1" y="198"/>
                      <a:pt x="14" y="244"/>
                      <a:pt x="36" y="285"/>
                    </a:cubicBezTo>
                    <a:cubicBezTo>
                      <a:pt x="159" y="264"/>
                      <a:pt x="254" y="157"/>
                      <a:pt x="254" y="27"/>
                    </a:cubicBezTo>
                    <a:cubicBezTo>
                      <a:pt x="254" y="18"/>
                      <a:pt x="253" y="9"/>
                      <a:pt x="252" y="0"/>
                    </a:cubicBezTo>
                    <a:cubicBezTo>
                      <a:pt x="211" y="21"/>
                      <a:pt x="164" y="34"/>
                      <a:pt x="114" y="34"/>
                    </a:cubicBezTo>
                    <a:cubicBezTo>
                      <a:pt x="112" y="74"/>
                      <a:pt x="90" y="111"/>
                      <a:pt x="53" y="133"/>
                    </a:cubicBezTo>
                    <a:close/>
                  </a:path>
                </a:pathLst>
              </a:custGeom>
              <a:solidFill>
                <a:srgbClr val="FFB60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31" name="Freeform 17"/>
              <p:cNvSpPr>
                <a:spLocks/>
              </p:cNvSpPr>
              <p:nvPr/>
            </p:nvSpPr>
            <p:spPr bwMode="gray">
              <a:xfrm>
                <a:off x="6315397" y="4442196"/>
                <a:ext cx="757238" cy="623888"/>
              </a:xfrm>
              <a:custGeom>
                <a:avLst/>
                <a:gdLst>
                  <a:gd name="T0" fmla="*/ 1073045973 w 285"/>
                  <a:gd name="T1" fmla="*/ 325792424 h 254"/>
                  <a:gd name="T2" fmla="*/ 960095339 w 285"/>
                  <a:gd name="T3" fmla="*/ 0 h 254"/>
                  <a:gd name="T4" fmla="*/ 0 w 285"/>
                  <a:gd name="T5" fmla="*/ 217194105 h 254"/>
                  <a:gd name="T6" fmla="*/ 1814296967 w 285"/>
                  <a:gd name="T7" fmla="*/ 1532426374 h 254"/>
                  <a:gd name="T8" fmla="*/ 2011962570 w 285"/>
                  <a:gd name="T9" fmla="*/ 1526393821 h 254"/>
                  <a:gd name="T10" fmla="*/ 1764879902 w 285"/>
                  <a:gd name="T11" fmla="*/ 693815178 h 254"/>
                  <a:gd name="T12" fmla="*/ 1073045973 w 285"/>
                  <a:gd name="T13" fmla="*/ 325792424 h 25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85"/>
                  <a:gd name="T22" fmla="*/ 0 h 254"/>
                  <a:gd name="T23" fmla="*/ 285 w 285"/>
                  <a:gd name="T24" fmla="*/ 254 h 25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85" h="254">
                    <a:moveTo>
                      <a:pt x="152" y="54"/>
                    </a:moveTo>
                    <a:cubicBezTo>
                      <a:pt x="142" y="37"/>
                      <a:pt x="137" y="19"/>
                      <a:pt x="136" y="0"/>
                    </a:cubicBezTo>
                    <a:cubicBezTo>
                      <a:pt x="86" y="1"/>
                      <a:pt x="40" y="14"/>
                      <a:pt x="0" y="36"/>
                    </a:cubicBezTo>
                    <a:cubicBezTo>
                      <a:pt x="20" y="160"/>
                      <a:pt x="127" y="254"/>
                      <a:pt x="257" y="254"/>
                    </a:cubicBezTo>
                    <a:cubicBezTo>
                      <a:pt x="266" y="254"/>
                      <a:pt x="276" y="254"/>
                      <a:pt x="285" y="253"/>
                    </a:cubicBezTo>
                    <a:cubicBezTo>
                      <a:pt x="263" y="211"/>
                      <a:pt x="251" y="164"/>
                      <a:pt x="250" y="115"/>
                    </a:cubicBezTo>
                    <a:cubicBezTo>
                      <a:pt x="210" y="112"/>
                      <a:pt x="173" y="91"/>
                      <a:pt x="152" y="54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32" name="Freeform 19"/>
              <p:cNvSpPr>
                <a:spLocks/>
              </p:cNvSpPr>
              <p:nvPr/>
            </p:nvSpPr>
            <p:spPr bwMode="gray">
              <a:xfrm>
                <a:off x="6878960" y="3705596"/>
                <a:ext cx="881062" cy="612775"/>
              </a:xfrm>
              <a:custGeom>
                <a:avLst/>
                <a:gdLst>
                  <a:gd name="T0" fmla="*/ 318837937 w 331"/>
                  <a:gd name="T1" fmla="*/ 193799352 h 249"/>
                  <a:gd name="T2" fmla="*/ 2139753438 w 331"/>
                  <a:gd name="T3" fmla="*/ 1508005067 h 249"/>
                  <a:gd name="T4" fmla="*/ 2147483647 w 331"/>
                  <a:gd name="T5" fmla="*/ 1398992668 h 249"/>
                  <a:gd name="T6" fmla="*/ 318837937 w 331"/>
                  <a:gd name="T7" fmla="*/ 0 h 249"/>
                  <a:gd name="T8" fmla="*/ 0 w 331"/>
                  <a:gd name="T9" fmla="*/ 18169148 h 249"/>
                  <a:gd name="T10" fmla="*/ 120449957 w 331"/>
                  <a:gd name="T11" fmla="*/ 199855733 h 249"/>
                  <a:gd name="T12" fmla="*/ 318837937 w 331"/>
                  <a:gd name="T13" fmla="*/ 193799352 h 24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1"/>
                  <a:gd name="T22" fmla="*/ 0 h 249"/>
                  <a:gd name="T23" fmla="*/ 331 w 331"/>
                  <a:gd name="T24" fmla="*/ 249 h 24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1" h="249">
                    <a:moveTo>
                      <a:pt x="45" y="32"/>
                    </a:moveTo>
                    <a:cubicBezTo>
                      <a:pt x="174" y="32"/>
                      <a:pt x="281" y="126"/>
                      <a:pt x="302" y="249"/>
                    </a:cubicBezTo>
                    <a:cubicBezTo>
                      <a:pt x="312" y="244"/>
                      <a:pt x="322" y="238"/>
                      <a:pt x="331" y="231"/>
                    </a:cubicBezTo>
                    <a:cubicBezTo>
                      <a:pt x="303" y="99"/>
                      <a:pt x="186" y="0"/>
                      <a:pt x="45" y="0"/>
                    </a:cubicBezTo>
                    <a:cubicBezTo>
                      <a:pt x="29" y="0"/>
                      <a:pt x="14" y="1"/>
                      <a:pt x="0" y="3"/>
                    </a:cubicBezTo>
                    <a:cubicBezTo>
                      <a:pt x="6" y="13"/>
                      <a:pt x="12" y="23"/>
                      <a:pt x="17" y="33"/>
                    </a:cubicBezTo>
                    <a:cubicBezTo>
                      <a:pt x="26" y="32"/>
                      <a:pt x="36" y="32"/>
                      <a:pt x="45" y="32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gray">
              <a:xfrm>
                <a:off x="7113910" y="4313609"/>
                <a:ext cx="665162" cy="817562"/>
              </a:xfrm>
              <a:custGeom>
                <a:avLst/>
                <a:gdLst>
                  <a:gd name="T0" fmla="*/ 1543232002 w 250"/>
                  <a:gd name="T1" fmla="*/ 272883457 h 332"/>
                  <a:gd name="T2" fmla="*/ 0 w 250"/>
                  <a:gd name="T3" fmla="*/ 1837416359 h 332"/>
                  <a:gd name="T4" fmla="*/ 127423764 w 250"/>
                  <a:gd name="T5" fmla="*/ 2013275851 h 332"/>
                  <a:gd name="T6" fmla="*/ 1769762178 w 250"/>
                  <a:gd name="T7" fmla="*/ 272883457 h 332"/>
                  <a:gd name="T8" fmla="*/ 1741444908 w 250"/>
                  <a:gd name="T9" fmla="*/ 0 h 332"/>
                  <a:gd name="T10" fmla="*/ 1529074697 w 250"/>
                  <a:gd name="T11" fmla="*/ 109154375 h 332"/>
                  <a:gd name="T12" fmla="*/ 1543232002 w 250"/>
                  <a:gd name="T13" fmla="*/ 272883457 h 3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0"/>
                  <a:gd name="T22" fmla="*/ 0 h 332"/>
                  <a:gd name="T23" fmla="*/ 250 w 250"/>
                  <a:gd name="T24" fmla="*/ 332 h 3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0" h="332">
                    <a:moveTo>
                      <a:pt x="218" y="45"/>
                    </a:moveTo>
                    <a:cubicBezTo>
                      <a:pt x="218" y="175"/>
                      <a:pt x="123" y="282"/>
                      <a:pt x="0" y="303"/>
                    </a:cubicBezTo>
                    <a:cubicBezTo>
                      <a:pt x="5" y="313"/>
                      <a:pt x="11" y="323"/>
                      <a:pt x="18" y="332"/>
                    </a:cubicBezTo>
                    <a:cubicBezTo>
                      <a:pt x="150" y="304"/>
                      <a:pt x="250" y="186"/>
                      <a:pt x="250" y="45"/>
                    </a:cubicBezTo>
                    <a:cubicBezTo>
                      <a:pt x="250" y="30"/>
                      <a:pt x="248" y="15"/>
                      <a:pt x="246" y="0"/>
                    </a:cubicBezTo>
                    <a:cubicBezTo>
                      <a:pt x="237" y="6"/>
                      <a:pt x="226" y="12"/>
                      <a:pt x="216" y="18"/>
                    </a:cubicBezTo>
                    <a:cubicBezTo>
                      <a:pt x="217" y="27"/>
                      <a:pt x="218" y="36"/>
                      <a:pt x="218" y="45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42" name="Freeform 21"/>
              <p:cNvSpPr>
                <a:spLocks/>
              </p:cNvSpPr>
              <p:nvPr/>
            </p:nvSpPr>
            <p:spPr bwMode="gray">
              <a:xfrm>
                <a:off x="6234435" y="4529509"/>
                <a:ext cx="885825" cy="615950"/>
              </a:xfrm>
              <a:custGeom>
                <a:avLst/>
                <a:gdLst>
                  <a:gd name="T0" fmla="*/ 2030904031 w 333"/>
                  <a:gd name="T1" fmla="*/ 1323326983 h 250"/>
                  <a:gd name="T2" fmla="*/ 212289430 w 333"/>
                  <a:gd name="T3" fmla="*/ 0 h 250"/>
                  <a:gd name="T4" fmla="*/ 0 w 333"/>
                  <a:gd name="T5" fmla="*/ 109264614 h 250"/>
                  <a:gd name="T6" fmla="*/ 2030904031 w 333"/>
                  <a:gd name="T7" fmla="*/ 1517577855 h 250"/>
                  <a:gd name="T8" fmla="*/ 2147483647 w 333"/>
                  <a:gd name="T9" fmla="*/ 1499367914 h 250"/>
                  <a:gd name="T10" fmla="*/ 2147483647 w 333"/>
                  <a:gd name="T11" fmla="*/ 1317258645 h 250"/>
                  <a:gd name="T12" fmla="*/ 2030904031 w 333"/>
                  <a:gd name="T13" fmla="*/ 1323326983 h 25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"/>
                  <a:gd name="T22" fmla="*/ 0 h 250"/>
                  <a:gd name="T23" fmla="*/ 333 w 333"/>
                  <a:gd name="T24" fmla="*/ 250 h 25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" h="250">
                    <a:moveTo>
                      <a:pt x="287" y="218"/>
                    </a:moveTo>
                    <a:cubicBezTo>
                      <a:pt x="157" y="218"/>
                      <a:pt x="50" y="124"/>
                      <a:pt x="30" y="0"/>
                    </a:cubicBezTo>
                    <a:cubicBezTo>
                      <a:pt x="19" y="5"/>
                      <a:pt x="10" y="11"/>
                      <a:pt x="0" y="18"/>
                    </a:cubicBezTo>
                    <a:cubicBezTo>
                      <a:pt x="28" y="151"/>
                      <a:pt x="146" y="250"/>
                      <a:pt x="287" y="250"/>
                    </a:cubicBezTo>
                    <a:cubicBezTo>
                      <a:pt x="302" y="250"/>
                      <a:pt x="318" y="249"/>
                      <a:pt x="333" y="247"/>
                    </a:cubicBezTo>
                    <a:cubicBezTo>
                      <a:pt x="326" y="237"/>
                      <a:pt x="320" y="227"/>
                      <a:pt x="315" y="217"/>
                    </a:cubicBezTo>
                    <a:cubicBezTo>
                      <a:pt x="306" y="218"/>
                      <a:pt x="296" y="218"/>
                      <a:pt x="287" y="218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43" name="Freeform 22"/>
              <p:cNvSpPr>
                <a:spLocks/>
              </p:cNvSpPr>
              <p:nvPr/>
            </p:nvSpPr>
            <p:spPr bwMode="gray">
              <a:xfrm>
                <a:off x="6218561" y="3719884"/>
                <a:ext cx="666750" cy="817562"/>
              </a:xfrm>
              <a:custGeom>
                <a:avLst/>
                <a:gdLst>
                  <a:gd name="T0" fmla="*/ 227612476 w 250"/>
                  <a:gd name="T1" fmla="*/ 1734327247 h 332"/>
                  <a:gd name="T2" fmla="*/ 1778222483 w 250"/>
                  <a:gd name="T3" fmla="*/ 175859569 h 332"/>
                  <a:gd name="T4" fmla="*/ 1650190512 w 250"/>
                  <a:gd name="T5" fmla="*/ 0 h 332"/>
                  <a:gd name="T6" fmla="*/ 0 w 250"/>
                  <a:gd name="T7" fmla="*/ 1734327247 h 332"/>
                  <a:gd name="T8" fmla="*/ 21338667 w 250"/>
                  <a:gd name="T9" fmla="*/ 2013275851 h 332"/>
                  <a:gd name="T10" fmla="*/ 234725363 w 250"/>
                  <a:gd name="T11" fmla="*/ 1904121514 h 332"/>
                  <a:gd name="T12" fmla="*/ 227612476 w 250"/>
                  <a:gd name="T13" fmla="*/ 1734327247 h 3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0"/>
                  <a:gd name="T22" fmla="*/ 0 h 332"/>
                  <a:gd name="T23" fmla="*/ 250 w 250"/>
                  <a:gd name="T24" fmla="*/ 332 h 3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0" h="332">
                    <a:moveTo>
                      <a:pt x="32" y="286"/>
                    </a:moveTo>
                    <a:cubicBezTo>
                      <a:pt x="32" y="157"/>
                      <a:pt x="127" y="49"/>
                      <a:pt x="250" y="29"/>
                    </a:cubicBezTo>
                    <a:cubicBezTo>
                      <a:pt x="245" y="19"/>
                      <a:pt x="239" y="9"/>
                      <a:pt x="232" y="0"/>
                    </a:cubicBezTo>
                    <a:cubicBezTo>
                      <a:pt x="100" y="28"/>
                      <a:pt x="0" y="145"/>
                      <a:pt x="0" y="286"/>
                    </a:cubicBezTo>
                    <a:cubicBezTo>
                      <a:pt x="0" y="302"/>
                      <a:pt x="1" y="317"/>
                      <a:pt x="3" y="332"/>
                    </a:cubicBezTo>
                    <a:cubicBezTo>
                      <a:pt x="13" y="325"/>
                      <a:pt x="23" y="319"/>
                      <a:pt x="33" y="314"/>
                    </a:cubicBezTo>
                    <a:cubicBezTo>
                      <a:pt x="33" y="305"/>
                      <a:pt x="32" y="296"/>
                      <a:pt x="32" y="286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44" name="Oval 23"/>
              <p:cNvSpPr>
                <a:spLocks noChangeArrowheads="1"/>
              </p:cNvSpPr>
              <p:nvPr/>
            </p:nvSpPr>
            <p:spPr bwMode="gray">
              <a:xfrm>
                <a:off x="6713860" y="4162796"/>
                <a:ext cx="568325" cy="523875"/>
              </a:xfrm>
              <a:prstGeom prst="ellipse">
                <a:avLst/>
              </a:prstGeom>
              <a:solidFill>
                <a:srgbClr val="EAE8E2"/>
              </a:solidFill>
              <a:ln w="3175">
                <a:solidFill>
                  <a:srgbClr val="FFFFFF">
                    <a:lumMod val="85000"/>
                  </a:srgbClr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174808" indent="-174808" algn="ctr" defTabSz="788196">
                  <a:spcBef>
                    <a:spcPct val="20000"/>
                  </a:spcBef>
                  <a:defRPr/>
                </a:pPr>
                <a:r>
                  <a:rPr lang="en-GB" sz="1200" b="1" kern="0" dirty="0" err="1" smtClean="0">
                    <a:solidFill>
                      <a:srgbClr val="000000"/>
                    </a:solidFill>
                    <a:latin typeface="+mj-lt"/>
                    <a:cs typeface="Arial" charset="0"/>
                  </a:rPr>
                  <a:t>Unsur</a:t>
                </a:r>
                <a:endParaRPr lang="en-GB" sz="1200" b="1" kern="0" dirty="0">
                  <a:solidFill>
                    <a:srgbClr val="000000"/>
                  </a:solidFill>
                  <a:latin typeface="+mj-lt"/>
                  <a:cs typeface="Arial" charset="0"/>
                </a:endParaRPr>
              </a:p>
              <a:p>
                <a:pPr marL="174808" indent="-174808" algn="ctr" defTabSz="788196">
                  <a:spcBef>
                    <a:spcPct val="20000"/>
                  </a:spcBef>
                  <a:defRPr/>
                </a:pPr>
                <a:r>
                  <a:rPr lang="en-GB" sz="1200" b="1" kern="0" dirty="0" err="1" smtClean="0">
                    <a:solidFill>
                      <a:srgbClr val="000000"/>
                    </a:solidFill>
                    <a:latin typeface="+mj-lt"/>
                    <a:cs typeface="Arial" charset="0"/>
                  </a:rPr>
                  <a:t>Organisasi</a:t>
                </a:r>
                <a:endParaRPr lang="en-GB" sz="1200" b="1" kern="0" dirty="0">
                  <a:solidFill>
                    <a:srgbClr val="000000"/>
                  </a:solidFill>
                  <a:latin typeface="+mj-lt"/>
                  <a:cs typeface="Arial" charset="0"/>
                </a:endParaRPr>
              </a:p>
              <a:p>
                <a:pPr marL="174808" indent="-174808" algn="ctr" defTabSz="788196">
                  <a:spcBef>
                    <a:spcPct val="20000"/>
                  </a:spcBef>
                  <a:defRPr/>
                </a:pPr>
                <a:r>
                  <a:rPr lang="en-GB" sz="1200" b="1" kern="0" dirty="0" err="1" smtClean="0">
                    <a:solidFill>
                      <a:srgbClr val="000000"/>
                    </a:solidFill>
                    <a:latin typeface="+mj-lt"/>
                    <a:cs typeface="Arial" charset="0"/>
                  </a:rPr>
                  <a:t>Pengadaan</a:t>
                </a:r>
                <a:endParaRPr lang="en-GB" sz="1200" b="1" kern="0" dirty="0">
                  <a:solidFill>
                    <a:srgbClr val="000000"/>
                  </a:solidFill>
                  <a:latin typeface="+mj-lt"/>
                  <a:cs typeface="Arial" charset="0"/>
                </a:endParaRPr>
              </a:p>
            </p:txBody>
          </p:sp>
          <p:sp>
            <p:nvSpPr>
              <p:cNvPr id="45" name="Freeform 18"/>
              <p:cNvSpPr>
                <a:spLocks/>
              </p:cNvSpPr>
              <p:nvPr/>
            </p:nvSpPr>
            <p:spPr bwMode="gray">
              <a:xfrm>
                <a:off x="6302697" y="3791321"/>
                <a:ext cx="676275" cy="701675"/>
              </a:xfrm>
              <a:custGeom>
                <a:avLst/>
                <a:gdLst>
                  <a:gd name="T0" fmla="*/ 1417781575 w 254"/>
                  <a:gd name="T1" fmla="*/ 927414837 h 285"/>
                  <a:gd name="T2" fmla="*/ 1800582420 w 254"/>
                  <a:gd name="T3" fmla="*/ 824367137 h 285"/>
                  <a:gd name="T4" fmla="*/ 1545381857 w 254"/>
                  <a:gd name="T5" fmla="*/ 0 h 285"/>
                  <a:gd name="T6" fmla="*/ 0 w 254"/>
                  <a:gd name="T7" fmla="*/ 1557814467 h 285"/>
                  <a:gd name="T8" fmla="*/ 7090238 w 254"/>
                  <a:gd name="T9" fmla="*/ 1727536036 h 285"/>
                  <a:gd name="T10" fmla="*/ 992446969 w 254"/>
                  <a:gd name="T11" fmla="*/ 1515381613 h 285"/>
                  <a:gd name="T12" fmla="*/ 1417781575 w 254"/>
                  <a:gd name="T13" fmla="*/ 927414837 h 28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4"/>
                  <a:gd name="T22" fmla="*/ 0 h 285"/>
                  <a:gd name="T23" fmla="*/ 254 w 254"/>
                  <a:gd name="T24" fmla="*/ 285 h 28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4" h="285">
                    <a:moveTo>
                      <a:pt x="200" y="153"/>
                    </a:moveTo>
                    <a:cubicBezTo>
                      <a:pt x="217" y="143"/>
                      <a:pt x="236" y="137"/>
                      <a:pt x="254" y="136"/>
                    </a:cubicBezTo>
                    <a:cubicBezTo>
                      <a:pt x="253" y="87"/>
                      <a:pt x="240" y="41"/>
                      <a:pt x="218" y="0"/>
                    </a:cubicBezTo>
                    <a:cubicBezTo>
                      <a:pt x="95" y="20"/>
                      <a:pt x="0" y="128"/>
                      <a:pt x="0" y="257"/>
                    </a:cubicBezTo>
                    <a:cubicBezTo>
                      <a:pt x="0" y="267"/>
                      <a:pt x="1" y="276"/>
                      <a:pt x="1" y="285"/>
                    </a:cubicBezTo>
                    <a:cubicBezTo>
                      <a:pt x="43" y="263"/>
                      <a:pt x="90" y="251"/>
                      <a:pt x="140" y="250"/>
                    </a:cubicBezTo>
                    <a:cubicBezTo>
                      <a:pt x="142" y="211"/>
                      <a:pt x="164" y="174"/>
                      <a:pt x="200" y="153"/>
                    </a:cubicBez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 sz="2000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</p:grpSp>
        <p:sp>
          <p:nvSpPr>
            <p:cNvPr id="25" name="Text Box 8"/>
            <p:cNvSpPr txBox="1">
              <a:spLocks noChangeArrowheads="1"/>
            </p:cNvSpPr>
            <p:nvPr/>
          </p:nvSpPr>
          <p:spPr bwMode="gray">
            <a:xfrm rot="18892725">
              <a:off x="3563575" y="2862123"/>
              <a:ext cx="590555" cy="255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sz="4000" b="1" dirty="0">
                  <a:solidFill>
                    <a:schemeClr val="bg2"/>
                  </a:solidFill>
                  <a:latin typeface="+mj-lt"/>
                  <a:cs typeface="Arial" charset="0"/>
                </a:rPr>
                <a:t>Institutional</a:t>
              </a:r>
            </a:p>
          </p:txBody>
        </p:sp>
        <p:sp>
          <p:nvSpPr>
            <p:cNvPr id="26" name="Text Box 8"/>
            <p:cNvSpPr txBox="1">
              <a:spLocks noChangeArrowheads="1"/>
            </p:cNvSpPr>
            <p:nvPr/>
          </p:nvSpPr>
          <p:spPr bwMode="gray">
            <a:xfrm rot="2264172">
              <a:off x="4447529" y="2800491"/>
              <a:ext cx="618425" cy="2440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2"/>
                  </a:solidFill>
                  <a:latin typeface="+mj-lt"/>
                  <a:cs typeface="Arial" charset="0"/>
                </a:rPr>
                <a:t>Management</a:t>
              </a:r>
            </a:p>
          </p:txBody>
        </p:sp>
        <p:sp>
          <p:nvSpPr>
            <p:cNvPr id="27" name="Text Box 9"/>
            <p:cNvSpPr txBox="1">
              <a:spLocks noChangeArrowheads="1"/>
            </p:cNvSpPr>
            <p:nvPr/>
          </p:nvSpPr>
          <p:spPr bwMode="gray">
            <a:xfrm rot="2558317">
              <a:off x="3530913" y="3810086"/>
              <a:ext cx="732691" cy="184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en-GB" sz="1800" b="1" dirty="0">
                  <a:solidFill>
                    <a:schemeClr val="bg2"/>
                  </a:solidFill>
                  <a:latin typeface="+mj-lt"/>
                  <a:cs typeface="Arial" charset="0"/>
                </a:rPr>
                <a:t>Personnel </a:t>
              </a:r>
              <a:endParaRPr lang="en-GB" sz="2000" b="1" dirty="0">
                <a:solidFill>
                  <a:schemeClr val="bg2"/>
                </a:solidFill>
                <a:latin typeface="+mj-lt"/>
                <a:cs typeface="Arial" charset="0"/>
              </a:endParaRPr>
            </a:p>
          </p:txBody>
        </p:sp>
        <p:sp>
          <p:nvSpPr>
            <p:cNvPr id="28" name="Text Box 9"/>
            <p:cNvSpPr txBox="1">
              <a:spLocks noChangeArrowheads="1"/>
            </p:cNvSpPr>
            <p:nvPr/>
          </p:nvSpPr>
          <p:spPr bwMode="gray">
            <a:xfrm rot="19010275">
              <a:off x="4507119" y="3731850"/>
              <a:ext cx="732691" cy="184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ArchDown">
                <a:avLst/>
              </a:prstTxWarp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2"/>
                  </a:solidFill>
                  <a:latin typeface="+mj-lt"/>
                  <a:cs typeface="Arial" charset="0"/>
                </a:rPr>
                <a:t>Operational</a:t>
              </a:r>
            </a:p>
          </p:txBody>
        </p:sp>
        <p:sp>
          <p:nvSpPr>
            <p:cNvPr id="47" name="Oval 46"/>
            <p:cNvSpPr/>
            <p:nvPr/>
          </p:nvSpPr>
          <p:spPr>
            <a:xfrm>
              <a:off x="630278" y="2730266"/>
              <a:ext cx="614129" cy="61413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88449" y="2745523"/>
              <a:ext cx="301365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S</a:t>
              </a:r>
            </a:p>
          </p:txBody>
        </p:sp>
        <p:sp>
          <p:nvSpPr>
            <p:cNvPr id="50" name="Oval 49"/>
            <p:cNvSpPr/>
            <p:nvPr/>
          </p:nvSpPr>
          <p:spPr>
            <a:xfrm>
              <a:off x="628860" y="3378494"/>
              <a:ext cx="614129" cy="614130"/>
            </a:xfrm>
            <a:prstGeom prst="ellipse">
              <a:avLst/>
            </a:prstGeom>
            <a:solidFill>
              <a:schemeClr val="accent6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31136" y="3393751"/>
              <a:ext cx="376706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K</a:t>
              </a:r>
            </a:p>
          </p:txBody>
        </p:sp>
        <p:sp>
          <p:nvSpPr>
            <p:cNvPr id="53" name="Oval 52"/>
            <p:cNvSpPr/>
            <p:nvPr/>
          </p:nvSpPr>
          <p:spPr>
            <a:xfrm>
              <a:off x="1324667" y="2737739"/>
              <a:ext cx="614129" cy="61413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426943" y="2752996"/>
              <a:ext cx="392736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O</a:t>
              </a:r>
            </a:p>
          </p:txBody>
        </p:sp>
        <p:sp>
          <p:nvSpPr>
            <p:cNvPr id="56" name="Oval 55"/>
            <p:cNvSpPr/>
            <p:nvPr/>
          </p:nvSpPr>
          <p:spPr>
            <a:xfrm>
              <a:off x="1326406" y="3365086"/>
              <a:ext cx="614129" cy="614130"/>
            </a:xfrm>
            <a:prstGeom prst="ellipse">
              <a:avLst/>
            </a:prstGeom>
            <a:solidFill>
              <a:schemeClr val="accent5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474943" y="3380343"/>
              <a:ext cx="325410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P</a:t>
              </a:r>
            </a:p>
          </p:txBody>
        </p:sp>
        <p:sp>
          <p:nvSpPr>
            <p:cNvPr id="59" name="Oval 58"/>
            <p:cNvSpPr/>
            <p:nvPr/>
          </p:nvSpPr>
          <p:spPr>
            <a:xfrm>
              <a:off x="1950835" y="3022522"/>
              <a:ext cx="614129" cy="61413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500" dirty="0" smtClean="0">
                <a:latin typeface="+mj-lt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993847" y="3070309"/>
              <a:ext cx="476092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28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P</a:t>
              </a:r>
              <a:r>
                <a:rPr lang="en-GB" sz="1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er</a:t>
              </a:r>
            </a:p>
          </p:txBody>
        </p:sp>
        <p:sp>
          <p:nvSpPr>
            <p:cNvPr id="61" name="Freeform 64"/>
            <p:cNvSpPr>
              <a:spLocks/>
            </p:cNvSpPr>
            <p:nvPr/>
          </p:nvSpPr>
          <p:spPr bwMode="auto">
            <a:xfrm>
              <a:off x="1222077" y="2210876"/>
              <a:ext cx="665163" cy="657225"/>
            </a:xfrm>
            <a:custGeom>
              <a:avLst/>
              <a:gdLst/>
              <a:ahLst/>
              <a:cxnLst>
                <a:cxn ang="0">
                  <a:pos x="339" y="353"/>
                </a:cxn>
                <a:cxn ang="0">
                  <a:pos x="339" y="353"/>
                </a:cxn>
                <a:cxn ang="0">
                  <a:pos x="351" y="414"/>
                </a:cxn>
                <a:cxn ang="0">
                  <a:pos x="351" y="414"/>
                </a:cxn>
                <a:cxn ang="0">
                  <a:pos x="419" y="306"/>
                </a:cxn>
                <a:cxn ang="0">
                  <a:pos x="419" y="306"/>
                </a:cxn>
                <a:cxn ang="0">
                  <a:pos x="299" y="169"/>
                </a:cxn>
                <a:cxn ang="0">
                  <a:pos x="299" y="169"/>
                </a:cxn>
                <a:cxn ang="0">
                  <a:pos x="311" y="233"/>
                </a:cxn>
                <a:cxn ang="0">
                  <a:pos x="311" y="233"/>
                </a:cxn>
                <a:cxn ang="0">
                  <a:pos x="304" y="237"/>
                </a:cxn>
                <a:cxn ang="0">
                  <a:pos x="297" y="237"/>
                </a:cxn>
                <a:cxn ang="0">
                  <a:pos x="290" y="237"/>
                </a:cxn>
                <a:cxn ang="0">
                  <a:pos x="283" y="235"/>
                </a:cxn>
                <a:cxn ang="0">
                  <a:pos x="276" y="230"/>
                </a:cxn>
                <a:cxn ang="0">
                  <a:pos x="269" y="223"/>
                </a:cxn>
                <a:cxn ang="0">
                  <a:pos x="254" y="207"/>
                </a:cxn>
                <a:cxn ang="0">
                  <a:pos x="238" y="186"/>
                </a:cxn>
                <a:cxn ang="0">
                  <a:pos x="224" y="162"/>
                </a:cxn>
                <a:cxn ang="0">
                  <a:pos x="193" y="108"/>
                </a:cxn>
                <a:cxn ang="0">
                  <a:pos x="174" y="82"/>
                </a:cxn>
                <a:cxn ang="0">
                  <a:pos x="158" y="56"/>
                </a:cxn>
                <a:cxn ang="0">
                  <a:pos x="137" y="35"/>
                </a:cxn>
                <a:cxn ang="0">
                  <a:pos x="113" y="16"/>
                </a:cxn>
                <a:cxn ang="0">
                  <a:pos x="102" y="9"/>
                </a:cxn>
                <a:cxn ang="0">
                  <a:pos x="90" y="4"/>
                </a:cxn>
                <a:cxn ang="0">
                  <a:pos x="78" y="2"/>
                </a:cxn>
                <a:cxn ang="0">
                  <a:pos x="64" y="0"/>
                </a:cxn>
                <a:cxn ang="0">
                  <a:pos x="50" y="0"/>
                </a:cxn>
                <a:cxn ang="0">
                  <a:pos x="33" y="4"/>
                </a:cxn>
                <a:cxn ang="0">
                  <a:pos x="17" y="9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19" y="16"/>
                </a:cxn>
                <a:cxn ang="0">
                  <a:pos x="36" y="19"/>
                </a:cxn>
                <a:cxn ang="0">
                  <a:pos x="50" y="23"/>
                </a:cxn>
                <a:cxn ang="0">
                  <a:pos x="64" y="30"/>
                </a:cxn>
                <a:cxn ang="0">
                  <a:pos x="76" y="37"/>
                </a:cxn>
                <a:cxn ang="0">
                  <a:pos x="87" y="44"/>
                </a:cxn>
                <a:cxn ang="0">
                  <a:pos x="109" y="66"/>
                </a:cxn>
                <a:cxn ang="0">
                  <a:pos x="125" y="89"/>
                </a:cxn>
                <a:cxn ang="0">
                  <a:pos x="139" y="117"/>
                </a:cxn>
                <a:cxn ang="0">
                  <a:pos x="153" y="148"/>
                </a:cxn>
                <a:cxn ang="0">
                  <a:pos x="167" y="179"/>
                </a:cxn>
                <a:cxn ang="0">
                  <a:pos x="196" y="240"/>
                </a:cxn>
                <a:cxn ang="0">
                  <a:pos x="210" y="268"/>
                </a:cxn>
                <a:cxn ang="0">
                  <a:pos x="229" y="294"/>
                </a:cxn>
                <a:cxn ang="0">
                  <a:pos x="250" y="317"/>
                </a:cxn>
                <a:cxn ang="0">
                  <a:pos x="262" y="327"/>
                </a:cxn>
                <a:cxn ang="0">
                  <a:pos x="273" y="334"/>
                </a:cxn>
                <a:cxn ang="0">
                  <a:pos x="287" y="341"/>
                </a:cxn>
                <a:cxn ang="0">
                  <a:pos x="304" y="346"/>
                </a:cxn>
                <a:cxn ang="0">
                  <a:pos x="320" y="350"/>
                </a:cxn>
                <a:cxn ang="0">
                  <a:pos x="339" y="353"/>
                </a:cxn>
              </a:cxnLst>
              <a:rect l="0" t="0" r="r" b="b"/>
              <a:pathLst>
                <a:path w="419" h="414">
                  <a:moveTo>
                    <a:pt x="339" y="353"/>
                  </a:moveTo>
                  <a:lnTo>
                    <a:pt x="339" y="353"/>
                  </a:lnTo>
                  <a:lnTo>
                    <a:pt x="351" y="414"/>
                  </a:lnTo>
                  <a:lnTo>
                    <a:pt x="351" y="414"/>
                  </a:lnTo>
                  <a:lnTo>
                    <a:pt x="419" y="306"/>
                  </a:lnTo>
                  <a:lnTo>
                    <a:pt x="419" y="306"/>
                  </a:lnTo>
                  <a:lnTo>
                    <a:pt x="299" y="169"/>
                  </a:lnTo>
                  <a:lnTo>
                    <a:pt x="299" y="169"/>
                  </a:lnTo>
                  <a:lnTo>
                    <a:pt x="311" y="233"/>
                  </a:lnTo>
                  <a:lnTo>
                    <a:pt x="311" y="233"/>
                  </a:lnTo>
                  <a:lnTo>
                    <a:pt x="304" y="237"/>
                  </a:lnTo>
                  <a:lnTo>
                    <a:pt x="297" y="237"/>
                  </a:lnTo>
                  <a:lnTo>
                    <a:pt x="290" y="237"/>
                  </a:lnTo>
                  <a:lnTo>
                    <a:pt x="283" y="235"/>
                  </a:lnTo>
                  <a:lnTo>
                    <a:pt x="276" y="230"/>
                  </a:lnTo>
                  <a:lnTo>
                    <a:pt x="269" y="223"/>
                  </a:lnTo>
                  <a:lnTo>
                    <a:pt x="254" y="207"/>
                  </a:lnTo>
                  <a:lnTo>
                    <a:pt x="238" y="186"/>
                  </a:lnTo>
                  <a:lnTo>
                    <a:pt x="224" y="162"/>
                  </a:lnTo>
                  <a:lnTo>
                    <a:pt x="193" y="108"/>
                  </a:lnTo>
                  <a:lnTo>
                    <a:pt x="174" y="82"/>
                  </a:lnTo>
                  <a:lnTo>
                    <a:pt x="158" y="56"/>
                  </a:lnTo>
                  <a:lnTo>
                    <a:pt x="137" y="35"/>
                  </a:lnTo>
                  <a:lnTo>
                    <a:pt x="113" y="16"/>
                  </a:lnTo>
                  <a:lnTo>
                    <a:pt x="102" y="9"/>
                  </a:lnTo>
                  <a:lnTo>
                    <a:pt x="90" y="4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0" y="0"/>
                  </a:lnTo>
                  <a:lnTo>
                    <a:pt x="33" y="4"/>
                  </a:lnTo>
                  <a:lnTo>
                    <a:pt x="17" y="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19" y="16"/>
                  </a:lnTo>
                  <a:lnTo>
                    <a:pt x="36" y="19"/>
                  </a:lnTo>
                  <a:lnTo>
                    <a:pt x="50" y="23"/>
                  </a:lnTo>
                  <a:lnTo>
                    <a:pt x="64" y="30"/>
                  </a:lnTo>
                  <a:lnTo>
                    <a:pt x="76" y="37"/>
                  </a:lnTo>
                  <a:lnTo>
                    <a:pt x="87" y="44"/>
                  </a:lnTo>
                  <a:lnTo>
                    <a:pt x="109" y="66"/>
                  </a:lnTo>
                  <a:lnTo>
                    <a:pt x="125" y="89"/>
                  </a:lnTo>
                  <a:lnTo>
                    <a:pt x="139" y="117"/>
                  </a:lnTo>
                  <a:lnTo>
                    <a:pt x="153" y="148"/>
                  </a:lnTo>
                  <a:lnTo>
                    <a:pt x="167" y="179"/>
                  </a:lnTo>
                  <a:lnTo>
                    <a:pt x="196" y="240"/>
                  </a:lnTo>
                  <a:lnTo>
                    <a:pt x="210" y="268"/>
                  </a:lnTo>
                  <a:lnTo>
                    <a:pt x="229" y="294"/>
                  </a:lnTo>
                  <a:lnTo>
                    <a:pt x="250" y="317"/>
                  </a:lnTo>
                  <a:lnTo>
                    <a:pt x="262" y="327"/>
                  </a:lnTo>
                  <a:lnTo>
                    <a:pt x="273" y="334"/>
                  </a:lnTo>
                  <a:lnTo>
                    <a:pt x="287" y="341"/>
                  </a:lnTo>
                  <a:lnTo>
                    <a:pt x="304" y="346"/>
                  </a:lnTo>
                  <a:lnTo>
                    <a:pt x="320" y="350"/>
                  </a:lnTo>
                  <a:lnTo>
                    <a:pt x="339" y="353"/>
                  </a:lnTo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auto">
            <a:xfrm>
              <a:off x="1879302" y="2404551"/>
              <a:ext cx="665163" cy="657225"/>
            </a:xfrm>
            <a:custGeom>
              <a:avLst/>
              <a:gdLst/>
              <a:ahLst/>
              <a:cxnLst>
                <a:cxn ang="0">
                  <a:pos x="337" y="353"/>
                </a:cxn>
                <a:cxn ang="0">
                  <a:pos x="337" y="353"/>
                </a:cxn>
                <a:cxn ang="0">
                  <a:pos x="349" y="414"/>
                </a:cxn>
                <a:cxn ang="0">
                  <a:pos x="349" y="414"/>
                </a:cxn>
                <a:cxn ang="0">
                  <a:pos x="419" y="306"/>
                </a:cxn>
                <a:cxn ang="0">
                  <a:pos x="419" y="306"/>
                </a:cxn>
                <a:cxn ang="0">
                  <a:pos x="297" y="169"/>
                </a:cxn>
                <a:cxn ang="0">
                  <a:pos x="297" y="169"/>
                </a:cxn>
                <a:cxn ang="0">
                  <a:pos x="309" y="233"/>
                </a:cxn>
                <a:cxn ang="0">
                  <a:pos x="309" y="233"/>
                </a:cxn>
                <a:cxn ang="0">
                  <a:pos x="302" y="238"/>
                </a:cxn>
                <a:cxn ang="0">
                  <a:pos x="295" y="238"/>
                </a:cxn>
                <a:cxn ang="0">
                  <a:pos x="288" y="238"/>
                </a:cxn>
                <a:cxn ang="0">
                  <a:pos x="280" y="235"/>
                </a:cxn>
                <a:cxn ang="0">
                  <a:pos x="273" y="231"/>
                </a:cxn>
                <a:cxn ang="0">
                  <a:pos x="266" y="224"/>
                </a:cxn>
                <a:cxn ang="0">
                  <a:pos x="252" y="207"/>
                </a:cxn>
                <a:cxn ang="0">
                  <a:pos x="238" y="186"/>
                </a:cxn>
                <a:cxn ang="0">
                  <a:pos x="222" y="162"/>
                </a:cxn>
                <a:cxn ang="0">
                  <a:pos x="191" y="108"/>
                </a:cxn>
                <a:cxn ang="0">
                  <a:pos x="175" y="82"/>
                </a:cxn>
                <a:cxn ang="0">
                  <a:pos x="156" y="57"/>
                </a:cxn>
                <a:cxn ang="0">
                  <a:pos x="135" y="35"/>
                </a:cxn>
                <a:cxn ang="0">
                  <a:pos x="113" y="17"/>
                </a:cxn>
                <a:cxn ang="0">
                  <a:pos x="99" y="9"/>
                </a:cxn>
                <a:cxn ang="0">
                  <a:pos x="88" y="5"/>
                </a:cxn>
                <a:cxn ang="0">
                  <a:pos x="76" y="2"/>
                </a:cxn>
                <a:cxn ang="0">
                  <a:pos x="62" y="0"/>
                </a:cxn>
                <a:cxn ang="0">
                  <a:pos x="48" y="0"/>
                </a:cxn>
                <a:cxn ang="0">
                  <a:pos x="31" y="5"/>
                </a:cxn>
                <a:cxn ang="0">
                  <a:pos x="17" y="9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7" y="17"/>
                </a:cxn>
                <a:cxn ang="0">
                  <a:pos x="33" y="19"/>
                </a:cxn>
                <a:cxn ang="0">
                  <a:pos x="48" y="24"/>
                </a:cxn>
                <a:cxn ang="0">
                  <a:pos x="62" y="31"/>
                </a:cxn>
                <a:cxn ang="0">
                  <a:pos x="73" y="38"/>
                </a:cxn>
                <a:cxn ang="0">
                  <a:pos x="85" y="45"/>
                </a:cxn>
                <a:cxn ang="0">
                  <a:pos x="106" y="66"/>
                </a:cxn>
                <a:cxn ang="0">
                  <a:pos x="123" y="89"/>
                </a:cxn>
                <a:cxn ang="0">
                  <a:pos x="137" y="118"/>
                </a:cxn>
                <a:cxn ang="0">
                  <a:pos x="151" y="148"/>
                </a:cxn>
                <a:cxn ang="0">
                  <a:pos x="165" y="179"/>
                </a:cxn>
                <a:cxn ang="0">
                  <a:pos x="193" y="240"/>
                </a:cxn>
                <a:cxn ang="0">
                  <a:pos x="208" y="268"/>
                </a:cxn>
                <a:cxn ang="0">
                  <a:pos x="226" y="294"/>
                </a:cxn>
                <a:cxn ang="0">
                  <a:pos x="248" y="318"/>
                </a:cxn>
                <a:cxn ang="0">
                  <a:pos x="259" y="327"/>
                </a:cxn>
                <a:cxn ang="0">
                  <a:pos x="271" y="334"/>
                </a:cxn>
                <a:cxn ang="0">
                  <a:pos x="285" y="341"/>
                </a:cxn>
                <a:cxn ang="0">
                  <a:pos x="302" y="348"/>
                </a:cxn>
                <a:cxn ang="0">
                  <a:pos x="318" y="351"/>
                </a:cxn>
                <a:cxn ang="0">
                  <a:pos x="337" y="353"/>
                </a:cxn>
              </a:cxnLst>
              <a:rect l="0" t="0" r="r" b="b"/>
              <a:pathLst>
                <a:path w="419" h="414">
                  <a:moveTo>
                    <a:pt x="337" y="353"/>
                  </a:moveTo>
                  <a:lnTo>
                    <a:pt x="337" y="353"/>
                  </a:lnTo>
                  <a:lnTo>
                    <a:pt x="349" y="414"/>
                  </a:lnTo>
                  <a:lnTo>
                    <a:pt x="349" y="414"/>
                  </a:lnTo>
                  <a:lnTo>
                    <a:pt x="419" y="306"/>
                  </a:lnTo>
                  <a:lnTo>
                    <a:pt x="419" y="306"/>
                  </a:lnTo>
                  <a:lnTo>
                    <a:pt x="297" y="169"/>
                  </a:lnTo>
                  <a:lnTo>
                    <a:pt x="297" y="169"/>
                  </a:lnTo>
                  <a:lnTo>
                    <a:pt x="309" y="233"/>
                  </a:lnTo>
                  <a:lnTo>
                    <a:pt x="309" y="233"/>
                  </a:lnTo>
                  <a:lnTo>
                    <a:pt x="302" y="238"/>
                  </a:lnTo>
                  <a:lnTo>
                    <a:pt x="295" y="238"/>
                  </a:lnTo>
                  <a:lnTo>
                    <a:pt x="288" y="238"/>
                  </a:lnTo>
                  <a:lnTo>
                    <a:pt x="280" y="235"/>
                  </a:lnTo>
                  <a:lnTo>
                    <a:pt x="273" y="231"/>
                  </a:lnTo>
                  <a:lnTo>
                    <a:pt x="266" y="224"/>
                  </a:lnTo>
                  <a:lnTo>
                    <a:pt x="252" y="207"/>
                  </a:lnTo>
                  <a:lnTo>
                    <a:pt x="238" y="186"/>
                  </a:lnTo>
                  <a:lnTo>
                    <a:pt x="222" y="162"/>
                  </a:lnTo>
                  <a:lnTo>
                    <a:pt x="191" y="108"/>
                  </a:lnTo>
                  <a:lnTo>
                    <a:pt x="175" y="82"/>
                  </a:lnTo>
                  <a:lnTo>
                    <a:pt x="156" y="57"/>
                  </a:lnTo>
                  <a:lnTo>
                    <a:pt x="135" y="35"/>
                  </a:lnTo>
                  <a:lnTo>
                    <a:pt x="113" y="17"/>
                  </a:lnTo>
                  <a:lnTo>
                    <a:pt x="99" y="9"/>
                  </a:lnTo>
                  <a:lnTo>
                    <a:pt x="88" y="5"/>
                  </a:lnTo>
                  <a:lnTo>
                    <a:pt x="76" y="2"/>
                  </a:lnTo>
                  <a:lnTo>
                    <a:pt x="62" y="0"/>
                  </a:lnTo>
                  <a:lnTo>
                    <a:pt x="48" y="0"/>
                  </a:lnTo>
                  <a:lnTo>
                    <a:pt x="31" y="5"/>
                  </a:lnTo>
                  <a:lnTo>
                    <a:pt x="17" y="9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7" y="17"/>
                  </a:lnTo>
                  <a:lnTo>
                    <a:pt x="33" y="19"/>
                  </a:lnTo>
                  <a:lnTo>
                    <a:pt x="48" y="24"/>
                  </a:lnTo>
                  <a:lnTo>
                    <a:pt x="62" y="31"/>
                  </a:lnTo>
                  <a:lnTo>
                    <a:pt x="73" y="38"/>
                  </a:lnTo>
                  <a:lnTo>
                    <a:pt x="85" y="45"/>
                  </a:lnTo>
                  <a:lnTo>
                    <a:pt x="106" y="66"/>
                  </a:lnTo>
                  <a:lnTo>
                    <a:pt x="123" y="89"/>
                  </a:lnTo>
                  <a:lnTo>
                    <a:pt x="137" y="118"/>
                  </a:lnTo>
                  <a:lnTo>
                    <a:pt x="151" y="148"/>
                  </a:lnTo>
                  <a:lnTo>
                    <a:pt x="165" y="179"/>
                  </a:lnTo>
                  <a:lnTo>
                    <a:pt x="193" y="240"/>
                  </a:lnTo>
                  <a:lnTo>
                    <a:pt x="208" y="268"/>
                  </a:lnTo>
                  <a:lnTo>
                    <a:pt x="226" y="294"/>
                  </a:lnTo>
                  <a:lnTo>
                    <a:pt x="248" y="318"/>
                  </a:lnTo>
                  <a:lnTo>
                    <a:pt x="259" y="327"/>
                  </a:lnTo>
                  <a:lnTo>
                    <a:pt x="271" y="334"/>
                  </a:lnTo>
                  <a:lnTo>
                    <a:pt x="285" y="341"/>
                  </a:lnTo>
                  <a:lnTo>
                    <a:pt x="302" y="348"/>
                  </a:lnTo>
                  <a:lnTo>
                    <a:pt x="318" y="351"/>
                  </a:lnTo>
                  <a:lnTo>
                    <a:pt x="337" y="353"/>
                  </a:lnTo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2452389" y="2595051"/>
              <a:ext cx="663575" cy="654050"/>
            </a:xfrm>
            <a:custGeom>
              <a:avLst/>
              <a:gdLst/>
              <a:ahLst/>
              <a:cxnLst>
                <a:cxn ang="0">
                  <a:pos x="336" y="353"/>
                </a:cxn>
                <a:cxn ang="0">
                  <a:pos x="336" y="353"/>
                </a:cxn>
                <a:cxn ang="0">
                  <a:pos x="348" y="412"/>
                </a:cxn>
                <a:cxn ang="0">
                  <a:pos x="348" y="412"/>
                </a:cxn>
                <a:cxn ang="0">
                  <a:pos x="418" y="306"/>
                </a:cxn>
                <a:cxn ang="0">
                  <a:pos x="418" y="306"/>
                </a:cxn>
                <a:cxn ang="0">
                  <a:pos x="296" y="170"/>
                </a:cxn>
                <a:cxn ang="0">
                  <a:pos x="296" y="170"/>
                </a:cxn>
                <a:cxn ang="0">
                  <a:pos x="308" y="233"/>
                </a:cxn>
                <a:cxn ang="0">
                  <a:pos x="308" y="233"/>
                </a:cxn>
                <a:cxn ang="0">
                  <a:pos x="301" y="235"/>
                </a:cxn>
                <a:cxn ang="0">
                  <a:pos x="294" y="238"/>
                </a:cxn>
                <a:cxn ang="0">
                  <a:pos x="287" y="238"/>
                </a:cxn>
                <a:cxn ang="0">
                  <a:pos x="280" y="233"/>
                </a:cxn>
                <a:cxn ang="0">
                  <a:pos x="272" y="231"/>
                </a:cxn>
                <a:cxn ang="0">
                  <a:pos x="265" y="224"/>
                </a:cxn>
                <a:cxn ang="0">
                  <a:pos x="251" y="207"/>
                </a:cxn>
                <a:cxn ang="0">
                  <a:pos x="237" y="186"/>
                </a:cxn>
                <a:cxn ang="0">
                  <a:pos x="221" y="162"/>
                </a:cxn>
                <a:cxn ang="0">
                  <a:pos x="190" y="108"/>
                </a:cxn>
                <a:cxn ang="0">
                  <a:pos x="174" y="80"/>
                </a:cxn>
                <a:cxn ang="0">
                  <a:pos x="155" y="57"/>
                </a:cxn>
                <a:cxn ang="0">
                  <a:pos x="134" y="33"/>
                </a:cxn>
                <a:cxn ang="0">
                  <a:pos x="112" y="17"/>
                </a:cxn>
                <a:cxn ang="0">
                  <a:pos x="98" y="9"/>
                </a:cxn>
                <a:cxn ang="0">
                  <a:pos x="87" y="5"/>
                </a:cxn>
                <a:cxn ang="0">
                  <a:pos x="75" y="0"/>
                </a:cxn>
                <a:cxn ang="0">
                  <a:pos x="61" y="0"/>
                </a:cxn>
                <a:cxn ang="0">
                  <a:pos x="47" y="0"/>
                </a:cxn>
                <a:cxn ang="0">
                  <a:pos x="30" y="2"/>
                </a:cxn>
                <a:cxn ang="0">
                  <a:pos x="16" y="9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6" y="17"/>
                </a:cxn>
                <a:cxn ang="0">
                  <a:pos x="32" y="19"/>
                </a:cxn>
                <a:cxn ang="0">
                  <a:pos x="47" y="24"/>
                </a:cxn>
                <a:cxn ang="0">
                  <a:pos x="61" y="28"/>
                </a:cxn>
                <a:cxn ang="0">
                  <a:pos x="72" y="35"/>
                </a:cxn>
                <a:cxn ang="0">
                  <a:pos x="84" y="45"/>
                </a:cxn>
                <a:cxn ang="0">
                  <a:pos x="94" y="54"/>
                </a:cxn>
                <a:cxn ang="0">
                  <a:pos x="105" y="66"/>
                </a:cxn>
                <a:cxn ang="0">
                  <a:pos x="122" y="90"/>
                </a:cxn>
                <a:cxn ang="0">
                  <a:pos x="138" y="118"/>
                </a:cxn>
                <a:cxn ang="0">
                  <a:pos x="150" y="146"/>
                </a:cxn>
                <a:cxn ang="0">
                  <a:pos x="164" y="177"/>
                </a:cxn>
                <a:cxn ang="0">
                  <a:pos x="192" y="238"/>
                </a:cxn>
                <a:cxn ang="0">
                  <a:pos x="207" y="268"/>
                </a:cxn>
                <a:cxn ang="0">
                  <a:pos x="225" y="294"/>
                </a:cxn>
                <a:cxn ang="0">
                  <a:pos x="247" y="315"/>
                </a:cxn>
                <a:cxn ang="0">
                  <a:pos x="258" y="325"/>
                </a:cxn>
                <a:cxn ang="0">
                  <a:pos x="270" y="334"/>
                </a:cxn>
                <a:cxn ang="0">
                  <a:pos x="284" y="341"/>
                </a:cxn>
                <a:cxn ang="0">
                  <a:pos x="301" y="346"/>
                </a:cxn>
                <a:cxn ang="0">
                  <a:pos x="317" y="351"/>
                </a:cxn>
                <a:cxn ang="0">
                  <a:pos x="336" y="353"/>
                </a:cxn>
              </a:cxnLst>
              <a:rect l="0" t="0" r="r" b="b"/>
              <a:pathLst>
                <a:path w="418" h="412">
                  <a:moveTo>
                    <a:pt x="336" y="353"/>
                  </a:moveTo>
                  <a:lnTo>
                    <a:pt x="336" y="353"/>
                  </a:lnTo>
                  <a:lnTo>
                    <a:pt x="348" y="412"/>
                  </a:lnTo>
                  <a:lnTo>
                    <a:pt x="348" y="412"/>
                  </a:lnTo>
                  <a:lnTo>
                    <a:pt x="418" y="306"/>
                  </a:lnTo>
                  <a:lnTo>
                    <a:pt x="418" y="306"/>
                  </a:lnTo>
                  <a:lnTo>
                    <a:pt x="296" y="170"/>
                  </a:lnTo>
                  <a:lnTo>
                    <a:pt x="296" y="170"/>
                  </a:lnTo>
                  <a:lnTo>
                    <a:pt x="308" y="233"/>
                  </a:lnTo>
                  <a:lnTo>
                    <a:pt x="308" y="233"/>
                  </a:lnTo>
                  <a:lnTo>
                    <a:pt x="301" y="235"/>
                  </a:lnTo>
                  <a:lnTo>
                    <a:pt x="294" y="238"/>
                  </a:lnTo>
                  <a:lnTo>
                    <a:pt x="287" y="238"/>
                  </a:lnTo>
                  <a:lnTo>
                    <a:pt x="280" y="233"/>
                  </a:lnTo>
                  <a:lnTo>
                    <a:pt x="272" y="231"/>
                  </a:lnTo>
                  <a:lnTo>
                    <a:pt x="265" y="224"/>
                  </a:lnTo>
                  <a:lnTo>
                    <a:pt x="251" y="207"/>
                  </a:lnTo>
                  <a:lnTo>
                    <a:pt x="237" y="186"/>
                  </a:lnTo>
                  <a:lnTo>
                    <a:pt x="221" y="162"/>
                  </a:lnTo>
                  <a:lnTo>
                    <a:pt x="190" y="108"/>
                  </a:lnTo>
                  <a:lnTo>
                    <a:pt x="174" y="80"/>
                  </a:lnTo>
                  <a:lnTo>
                    <a:pt x="155" y="57"/>
                  </a:lnTo>
                  <a:lnTo>
                    <a:pt x="134" y="33"/>
                  </a:lnTo>
                  <a:lnTo>
                    <a:pt x="112" y="17"/>
                  </a:lnTo>
                  <a:lnTo>
                    <a:pt x="98" y="9"/>
                  </a:lnTo>
                  <a:lnTo>
                    <a:pt x="87" y="5"/>
                  </a:lnTo>
                  <a:lnTo>
                    <a:pt x="75" y="0"/>
                  </a:lnTo>
                  <a:lnTo>
                    <a:pt x="61" y="0"/>
                  </a:lnTo>
                  <a:lnTo>
                    <a:pt x="47" y="0"/>
                  </a:lnTo>
                  <a:lnTo>
                    <a:pt x="30" y="2"/>
                  </a:lnTo>
                  <a:lnTo>
                    <a:pt x="16" y="9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6" y="17"/>
                  </a:lnTo>
                  <a:lnTo>
                    <a:pt x="32" y="19"/>
                  </a:lnTo>
                  <a:lnTo>
                    <a:pt x="47" y="24"/>
                  </a:lnTo>
                  <a:lnTo>
                    <a:pt x="61" y="28"/>
                  </a:lnTo>
                  <a:lnTo>
                    <a:pt x="72" y="35"/>
                  </a:lnTo>
                  <a:lnTo>
                    <a:pt x="84" y="45"/>
                  </a:lnTo>
                  <a:lnTo>
                    <a:pt x="94" y="54"/>
                  </a:lnTo>
                  <a:lnTo>
                    <a:pt x="105" y="66"/>
                  </a:lnTo>
                  <a:lnTo>
                    <a:pt x="122" y="90"/>
                  </a:lnTo>
                  <a:lnTo>
                    <a:pt x="138" y="118"/>
                  </a:lnTo>
                  <a:lnTo>
                    <a:pt x="150" y="146"/>
                  </a:lnTo>
                  <a:lnTo>
                    <a:pt x="164" y="177"/>
                  </a:lnTo>
                  <a:lnTo>
                    <a:pt x="192" y="238"/>
                  </a:lnTo>
                  <a:lnTo>
                    <a:pt x="207" y="268"/>
                  </a:lnTo>
                  <a:lnTo>
                    <a:pt x="225" y="294"/>
                  </a:lnTo>
                  <a:lnTo>
                    <a:pt x="247" y="315"/>
                  </a:lnTo>
                  <a:lnTo>
                    <a:pt x="258" y="325"/>
                  </a:lnTo>
                  <a:lnTo>
                    <a:pt x="270" y="334"/>
                  </a:lnTo>
                  <a:lnTo>
                    <a:pt x="284" y="341"/>
                  </a:lnTo>
                  <a:lnTo>
                    <a:pt x="301" y="346"/>
                  </a:lnTo>
                  <a:lnTo>
                    <a:pt x="317" y="351"/>
                  </a:lnTo>
                  <a:lnTo>
                    <a:pt x="336" y="353"/>
                  </a:lnTo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4" name="Freeform 76"/>
            <p:cNvSpPr>
              <a:spLocks/>
            </p:cNvSpPr>
            <p:nvPr/>
          </p:nvSpPr>
          <p:spPr bwMode="auto">
            <a:xfrm>
              <a:off x="1237952" y="3872988"/>
              <a:ext cx="665163" cy="657225"/>
            </a:xfrm>
            <a:custGeom>
              <a:avLst/>
              <a:gdLst/>
              <a:ahLst/>
              <a:cxnLst>
                <a:cxn ang="0">
                  <a:pos x="339" y="61"/>
                </a:cxn>
                <a:cxn ang="0">
                  <a:pos x="339" y="61"/>
                </a:cxn>
                <a:cxn ang="0">
                  <a:pos x="350" y="0"/>
                </a:cxn>
                <a:cxn ang="0">
                  <a:pos x="350" y="0"/>
                </a:cxn>
                <a:cxn ang="0">
                  <a:pos x="419" y="108"/>
                </a:cxn>
                <a:cxn ang="0">
                  <a:pos x="419" y="108"/>
                </a:cxn>
                <a:cxn ang="0">
                  <a:pos x="299" y="245"/>
                </a:cxn>
                <a:cxn ang="0">
                  <a:pos x="299" y="245"/>
                </a:cxn>
                <a:cxn ang="0">
                  <a:pos x="310" y="181"/>
                </a:cxn>
                <a:cxn ang="0">
                  <a:pos x="310" y="181"/>
                </a:cxn>
                <a:cxn ang="0">
                  <a:pos x="303" y="176"/>
                </a:cxn>
                <a:cxn ang="0">
                  <a:pos x="296" y="176"/>
                </a:cxn>
                <a:cxn ang="0">
                  <a:pos x="289" y="176"/>
                </a:cxn>
                <a:cxn ang="0">
                  <a:pos x="282" y="179"/>
                </a:cxn>
                <a:cxn ang="0">
                  <a:pos x="275" y="183"/>
                </a:cxn>
                <a:cxn ang="0">
                  <a:pos x="268" y="188"/>
                </a:cxn>
                <a:cxn ang="0">
                  <a:pos x="254" y="205"/>
                </a:cxn>
                <a:cxn ang="0">
                  <a:pos x="237" y="226"/>
                </a:cxn>
                <a:cxn ang="0">
                  <a:pos x="223" y="252"/>
                </a:cxn>
                <a:cxn ang="0">
                  <a:pos x="193" y="306"/>
                </a:cxn>
                <a:cxn ang="0">
                  <a:pos x="174" y="332"/>
                </a:cxn>
                <a:cxn ang="0">
                  <a:pos x="157" y="358"/>
                </a:cxn>
                <a:cxn ang="0">
                  <a:pos x="136" y="379"/>
                </a:cxn>
                <a:cxn ang="0">
                  <a:pos x="113" y="395"/>
                </a:cxn>
                <a:cxn ang="0">
                  <a:pos x="101" y="402"/>
                </a:cxn>
                <a:cxn ang="0">
                  <a:pos x="89" y="407"/>
                </a:cxn>
                <a:cxn ang="0">
                  <a:pos x="77" y="412"/>
                </a:cxn>
                <a:cxn ang="0">
                  <a:pos x="63" y="414"/>
                </a:cxn>
                <a:cxn ang="0">
                  <a:pos x="49" y="412"/>
                </a:cxn>
                <a:cxn ang="0">
                  <a:pos x="33" y="409"/>
                </a:cxn>
                <a:cxn ang="0">
                  <a:pos x="16" y="405"/>
                </a:cxn>
                <a:cxn ang="0">
                  <a:pos x="0" y="398"/>
                </a:cxn>
                <a:cxn ang="0">
                  <a:pos x="0" y="398"/>
                </a:cxn>
                <a:cxn ang="0">
                  <a:pos x="19" y="395"/>
                </a:cxn>
                <a:cxn ang="0">
                  <a:pos x="35" y="393"/>
                </a:cxn>
                <a:cxn ang="0">
                  <a:pos x="49" y="391"/>
                </a:cxn>
                <a:cxn ang="0">
                  <a:pos x="63" y="383"/>
                </a:cxn>
                <a:cxn ang="0">
                  <a:pos x="75" y="376"/>
                </a:cxn>
                <a:cxn ang="0">
                  <a:pos x="87" y="369"/>
                </a:cxn>
                <a:cxn ang="0">
                  <a:pos x="108" y="348"/>
                </a:cxn>
                <a:cxn ang="0">
                  <a:pos x="124" y="322"/>
                </a:cxn>
                <a:cxn ang="0">
                  <a:pos x="139" y="296"/>
                </a:cxn>
                <a:cxn ang="0">
                  <a:pos x="153" y="266"/>
                </a:cxn>
                <a:cxn ang="0">
                  <a:pos x="167" y="235"/>
                </a:cxn>
                <a:cxn ang="0">
                  <a:pos x="195" y="174"/>
                </a:cxn>
                <a:cxn ang="0">
                  <a:pos x="209" y="146"/>
                </a:cxn>
                <a:cxn ang="0">
                  <a:pos x="228" y="120"/>
                </a:cxn>
                <a:cxn ang="0">
                  <a:pos x="249" y="96"/>
                </a:cxn>
                <a:cxn ang="0">
                  <a:pos x="261" y="87"/>
                </a:cxn>
                <a:cxn ang="0">
                  <a:pos x="273" y="78"/>
                </a:cxn>
                <a:cxn ang="0">
                  <a:pos x="287" y="73"/>
                </a:cxn>
                <a:cxn ang="0">
                  <a:pos x="303" y="66"/>
                </a:cxn>
                <a:cxn ang="0">
                  <a:pos x="320" y="63"/>
                </a:cxn>
                <a:cxn ang="0">
                  <a:pos x="339" y="61"/>
                </a:cxn>
              </a:cxnLst>
              <a:rect l="0" t="0" r="r" b="b"/>
              <a:pathLst>
                <a:path w="419" h="414">
                  <a:moveTo>
                    <a:pt x="339" y="61"/>
                  </a:moveTo>
                  <a:lnTo>
                    <a:pt x="339" y="61"/>
                  </a:lnTo>
                  <a:lnTo>
                    <a:pt x="350" y="0"/>
                  </a:lnTo>
                  <a:lnTo>
                    <a:pt x="350" y="0"/>
                  </a:lnTo>
                  <a:lnTo>
                    <a:pt x="419" y="108"/>
                  </a:lnTo>
                  <a:lnTo>
                    <a:pt x="419" y="108"/>
                  </a:lnTo>
                  <a:lnTo>
                    <a:pt x="299" y="245"/>
                  </a:lnTo>
                  <a:lnTo>
                    <a:pt x="299" y="245"/>
                  </a:lnTo>
                  <a:lnTo>
                    <a:pt x="310" y="181"/>
                  </a:lnTo>
                  <a:lnTo>
                    <a:pt x="310" y="181"/>
                  </a:lnTo>
                  <a:lnTo>
                    <a:pt x="303" y="176"/>
                  </a:lnTo>
                  <a:lnTo>
                    <a:pt x="296" y="176"/>
                  </a:lnTo>
                  <a:lnTo>
                    <a:pt x="289" y="176"/>
                  </a:lnTo>
                  <a:lnTo>
                    <a:pt x="282" y="179"/>
                  </a:lnTo>
                  <a:lnTo>
                    <a:pt x="275" y="183"/>
                  </a:lnTo>
                  <a:lnTo>
                    <a:pt x="268" y="188"/>
                  </a:lnTo>
                  <a:lnTo>
                    <a:pt x="254" y="205"/>
                  </a:lnTo>
                  <a:lnTo>
                    <a:pt x="237" y="226"/>
                  </a:lnTo>
                  <a:lnTo>
                    <a:pt x="223" y="252"/>
                  </a:lnTo>
                  <a:lnTo>
                    <a:pt x="193" y="306"/>
                  </a:lnTo>
                  <a:lnTo>
                    <a:pt x="174" y="332"/>
                  </a:lnTo>
                  <a:lnTo>
                    <a:pt x="157" y="358"/>
                  </a:lnTo>
                  <a:lnTo>
                    <a:pt x="136" y="379"/>
                  </a:lnTo>
                  <a:lnTo>
                    <a:pt x="113" y="395"/>
                  </a:lnTo>
                  <a:lnTo>
                    <a:pt x="101" y="402"/>
                  </a:lnTo>
                  <a:lnTo>
                    <a:pt x="89" y="407"/>
                  </a:lnTo>
                  <a:lnTo>
                    <a:pt x="77" y="412"/>
                  </a:lnTo>
                  <a:lnTo>
                    <a:pt x="63" y="414"/>
                  </a:lnTo>
                  <a:lnTo>
                    <a:pt x="49" y="412"/>
                  </a:lnTo>
                  <a:lnTo>
                    <a:pt x="33" y="409"/>
                  </a:lnTo>
                  <a:lnTo>
                    <a:pt x="16" y="405"/>
                  </a:lnTo>
                  <a:lnTo>
                    <a:pt x="0" y="398"/>
                  </a:lnTo>
                  <a:lnTo>
                    <a:pt x="0" y="398"/>
                  </a:lnTo>
                  <a:lnTo>
                    <a:pt x="19" y="395"/>
                  </a:lnTo>
                  <a:lnTo>
                    <a:pt x="35" y="393"/>
                  </a:lnTo>
                  <a:lnTo>
                    <a:pt x="49" y="391"/>
                  </a:lnTo>
                  <a:lnTo>
                    <a:pt x="63" y="383"/>
                  </a:lnTo>
                  <a:lnTo>
                    <a:pt x="75" y="376"/>
                  </a:lnTo>
                  <a:lnTo>
                    <a:pt x="87" y="369"/>
                  </a:lnTo>
                  <a:lnTo>
                    <a:pt x="108" y="348"/>
                  </a:lnTo>
                  <a:lnTo>
                    <a:pt x="124" y="322"/>
                  </a:lnTo>
                  <a:lnTo>
                    <a:pt x="139" y="296"/>
                  </a:lnTo>
                  <a:lnTo>
                    <a:pt x="153" y="266"/>
                  </a:lnTo>
                  <a:lnTo>
                    <a:pt x="167" y="235"/>
                  </a:lnTo>
                  <a:lnTo>
                    <a:pt x="195" y="174"/>
                  </a:lnTo>
                  <a:lnTo>
                    <a:pt x="209" y="146"/>
                  </a:lnTo>
                  <a:lnTo>
                    <a:pt x="228" y="120"/>
                  </a:lnTo>
                  <a:lnTo>
                    <a:pt x="249" y="96"/>
                  </a:lnTo>
                  <a:lnTo>
                    <a:pt x="261" y="87"/>
                  </a:lnTo>
                  <a:lnTo>
                    <a:pt x="273" y="78"/>
                  </a:lnTo>
                  <a:lnTo>
                    <a:pt x="287" y="73"/>
                  </a:lnTo>
                  <a:lnTo>
                    <a:pt x="303" y="66"/>
                  </a:lnTo>
                  <a:lnTo>
                    <a:pt x="320" y="63"/>
                  </a:lnTo>
                  <a:lnTo>
                    <a:pt x="339" y="61"/>
                  </a:lnTo>
                  <a:close/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5" name="Freeform 80"/>
            <p:cNvSpPr>
              <a:spLocks/>
            </p:cNvSpPr>
            <p:nvPr/>
          </p:nvSpPr>
          <p:spPr bwMode="auto">
            <a:xfrm>
              <a:off x="1895177" y="3693601"/>
              <a:ext cx="665163" cy="654050"/>
            </a:xfrm>
            <a:custGeom>
              <a:avLst/>
              <a:gdLst/>
              <a:ahLst/>
              <a:cxnLst>
                <a:cxn ang="0">
                  <a:pos x="336" y="59"/>
                </a:cxn>
                <a:cxn ang="0">
                  <a:pos x="336" y="59"/>
                </a:cxn>
                <a:cxn ang="0">
                  <a:pos x="348" y="0"/>
                </a:cxn>
                <a:cxn ang="0">
                  <a:pos x="348" y="0"/>
                </a:cxn>
                <a:cxn ang="0">
                  <a:pos x="419" y="108"/>
                </a:cxn>
                <a:cxn ang="0">
                  <a:pos x="419" y="108"/>
                </a:cxn>
                <a:cxn ang="0">
                  <a:pos x="296" y="242"/>
                </a:cxn>
                <a:cxn ang="0">
                  <a:pos x="296" y="242"/>
                </a:cxn>
                <a:cxn ang="0">
                  <a:pos x="308" y="181"/>
                </a:cxn>
                <a:cxn ang="0">
                  <a:pos x="308" y="181"/>
                </a:cxn>
                <a:cxn ang="0">
                  <a:pos x="301" y="176"/>
                </a:cxn>
                <a:cxn ang="0">
                  <a:pos x="294" y="174"/>
                </a:cxn>
                <a:cxn ang="0">
                  <a:pos x="287" y="176"/>
                </a:cxn>
                <a:cxn ang="0">
                  <a:pos x="280" y="179"/>
                </a:cxn>
                <a:cxn ang="0">
                  <a:pos x="273" y="184"/>
                </a:cxn>
                <a:cxn ang="0">
                  <a:pos x="266" y="188"/>
                </a:cxn>
                <a:cxn ang="0">
                  <a:pos x="252" y="205"/>
                </a:cxn>
                <a:cxn ang="0">
                  <a:pos x="238" y="226"/>
                </a:cxn>
                <a:cxn ang="0">
                  <a:pos x="221" y="252"/>
                </a:cxn>
                <a:cxn ang="0">
                  <a:pos x="190" y="304"/>
                </a:cxn>
                <a:cxn ang="0">
                  <a:pos x="174" y="332"/>
                </a:cxn>
                <a:cxn ang="0">
                  <a:pos x="155" y="358"/>
                </a:cxn>
                <a:cxn ang="0">
                  <a:pos x="134" y="379"/>
                </a:cxn>
                <a:cxn ang="0">
                  <a:pos x="113" y="395"/>
                </a:cxn>
                <a:cxn ang="0">
                  <a:pos x="99" y="402"/>
                </a:cxn>
                <a:cxn ang="0">
                  <a:pos x="87" y="407"/>
                </a:cxn>
                <a:cxn ang="0">
                  <a:pos x="75" y="412"/>
                </a:cxn>
                <a:cxn ang="0">
                  <a:pos x="61" y="412"/>
                </a:cxn>
                <a:cxn ang="0">
                  <a:pos x="47" y="412"/>
                </a:cxn>
                <a:cxn ang="0">
                  <a:pos x="30" y="409"/>
                </a:cxn>
                <a:cxn ang="0">
                  <a:pos x="16" y="405"/>
                </a:cxn>
                <a:cxn ang="0">
                  <a:pos x="0" y="395"/>
                </a:cxn>
                <a:cxn ang="0">
                  <a:pos x="0" y="395"/>
                </a:cxn>
                <a:cxn ang="0">
                  <a:pos x="16" y="395"/>
                </a:cxn>
                <a:cxn ang="0">
                  <a:pos x="33" y="393"/>
                </a:cxn>
                <a:cxn ang="0">
                  <a:pos x="47" y="388"/>
                </a:cxn>
                <a:cxn ang="0">
                  <a:pos x="61" y="384"/>
                </a:cxn>
                <a:cxn ang="0">
                  <a:pos x="73" y="376"/>
                </a:cxn>
                <a:cxn ang="0">
                  <a:pos x="85" y="367"/>
                </a:cxn>
                <a:cxn ang="0">
                  <a:pos x="106" y="348"/>
                </a:cxn>
                <a:cxn ang="0">
                  <a:pos x="122" y="322"/>
                </a:cxn>
                <a:cxn ang="0">
                  <a:pos x="136" y="296"/>
                </a:cxn>
                <a:cxn ang="0">
                  <a:pos x="150" y="266"/>
                </a:cxn>
                <a:cxn ang="0">
                  <a:pos x="165" y="235"/>
                </a:cxn>
                <a:cxn ang="0">
                  <a:pos x="193" y="174"/>
                </a:cxn>
                <a:cxn ang="0">
                  <a:pos x="207" y="146"/>
                </a:cxn>
                <a:cxn ang="0">
                  <a:pos x="226" y="120"/>
                </a:cxn>
                <a:cxn ang="0">
                  <a:pos x="247" y="96"/>
                </a:cxn>
                <a:cxn ang="0">
                  <a:pos x="259" y="87"/>
                </a:cxn>
                <a:cxn ang="0">
                  <a:pos x="270" y="78"/>
                </a:cxn>
                <a:cxn ang="0">
                  <a:pos x="285" y="71"/>
                </a:cxn>
                <a:cxn ang="0">
                  <a:pos x="301" y="66"/>
                </a:cxn>
                <a:cxn ang="0">
                  <a:pos x="318" y="61"/>
                </a:cxn>
                <a:cxn ang="0">
                  <a:pos x="336" y="59"/>
                </a:cxn>
              </a:cxnLst>
              <a:rect l="0" t="0" r="r" b="b"/>
              <a:pathLst>
                <a:path w="419" h="412">
                  <a:moveTo>
                    <a:pt x="336" y="59"/>
                  </a:moveTo>
                  <a:lnTo>
                    <a:pt x="336" y="59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419" y="108"/>
                  </a:lnTo>
                  <a:lnTo>
                    <a:pt x="419" y="108"/>
                  </a:lnTo>
                  <a:lnTo>
                    <a:pt x="296" y="242"/>
                  </a:lnTo>
                  <a:lnTo>
                    <a:pt x="296" y="242"/>
                  </a:lnTo>
                  <a:lnTo>
                    <a:pt x="308" y="181"/>
                  </a:lnTo>
                  <a:lnTo>
                    <a:pt x="308" y="181"/>
                  </a:lnTo>
                  <a:lnTo>
                    <a:pt x="301" y="176"/>
                  </a:lnTo>
                  <a:lnTo>
                    <a:pt x="294" y="174"/>
                  </a:lnTo>
                  <a:lnTo>
                    <a:pt x="287" y="176"/>
                  </a:lnTo>
                  <a:lnTo>
                    <a:pt x="280" y="179"/>
                  </a:lnTo>
                  <a:lnTo>
                    <a:pt x="273" y="184"/>
                  </a:lnTo>
                  <a:lnTo>
                    <a:pt x="266" y="188"/>
                  </a:lnTo>
                  <a:lnTo>
                    <a:pt x="252" y="205"/>
                  </a:lnTo>
                  <a:lnTo>
                    <a:pt x="238" y="226"/>
                  </a:lnTo>
                  <a:lnTo>
                    <a:pt x="221" y="252"/>
                  </a:lnTo>
                  <a:lnTo>
                    <a:pt x="190" y="304"/>
                  </a:lnTo>
                  <a:lnTo>
                    <a:pt x="174" y="332"/>
                  </a:lnTo>
                  <a:lnTo>
                    <a:pt x="155" y="358"/>
                  </a:lnTo>
                  <a:lnTo>
                    <a:pt x="134" y="379"/>
                  </a:lnTo>
                  <a:lnTo>
                    <a:pt x="113" y="395"/>
                  </a:lnTo>
                  <a:lnTo>
                    <a:pt x="99" y="402"/>
                  </a:lnTo>
                  <a:lnTo>
                    <a:pt x="87" y="407"/>
                  </a:lnTo>
                  <a:lnTo>
                    <a:pt x="75" y="412"/>
                  </a:lnTo>
                  <a:lnTo>
                    <a:pt x="61" y="412"/>
                  </a:lnTo>
                  <a:lnTo>
                    <a:pt x="47" y="412"/>
                  </a:lnTo>
                  <a:lnTo>
                    <a:pt x="30" y="409"/>
                  </a:lnTo>
                  <a:lnTo>
                    <a:pt x="16" y="405"/>
                  </a:lnTo>
                  <a:lnTo>
                    <a:pt x="0" y="395"/>
                  </a:lnTo>
                  <a:lnTo>
                    <a:pt x="0" y="395"/>
                  </a:lnTo>
                  <a:lnTo>
                    <a:pt x="16" y="395"/>
                  </a:lnTo>
                  <a:lnTo>
                    <a:pt x="33" y="393"/>
                  </a:lnTo>
                  <a:lnTo>
                    <a:pt x="47" y="388"/>
                  </a:lnTo>
                  <a:lnTo>
                    <a:pt x="61" y="384"/>
                  </a:lnTo>
                  <a:lnTo>
                    <a:pt x="73" y="376"/>
                  </a:lnTo>
                  <a:lnTo>
                    <a:pt x="85" y="367"/>
                  </a:lnTo>
                  <a:lnTo>
                    <a:pt x="106" y="348"/>
                  </a:lnTo>
                  <a:lnTo>
                    <a:pt x="122" y="322"/>
                  </a:lnTo>
                  <a:lnTo>
                    <a:pt x="136" y="296"/>
                  </a:lnTo>
                  <a:lnTo>
                    <a:pt x="150" y="266"/>
                  </a:lnTo>
                  <a:lnTo>
                    <a:pt x="165" y="235"/>
                  </a:lnTo>
                  <a:lnTo>
                    <a:pt x="193" y="174"/>
                  </a:lnTo>
                  <a:lnTo>
                    <a:pt x="207" y="146"/>
                  </a:lnTo>
                  <a:lnTo>
                    <a:pt x="226" y="120"/>
                  </a:lnTo>
                  <a:lnTo>
                    <a:pt x="247" y="96"/>
                  </a:lnTo>
                  <a:lnTo>
                    <a:pt x="259" y="87"/>
                  </a:lnTo>
                  <a:lnTo>
                    <a:pt x="270" y="78"/>
                  </a:lnTo>
                  <a:lnTo>
                    <a:pt x="285" y="71"/>
                  </a:lnTo>
                  <a:lnTo>
                    <a:pt x="301" y="66"/>
                  </a:lnTo>
                  <a:lnTo>
                    <a:pt x="318" y="61"/>
                  </a:lnTo>
                  <a:lnTo>
                    <a:pt x="336" y="59"/>
                  </a:lnTo>
                  <a:close/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6" name="Freeform 82"/>
            <p:cNvSpPr>
              <a:spLocks/>
            </p:cNvSpPr>
            <p:nvPr/>
          </p:nvSpPr>
          <p:spPr bwMode="auto">
            <a:xfrm>
              <a:off x="2466677" y="3488813"/>
              <a:ext cx="665163" cy="657225"/>
            </a:xfrm>
            <a:custGeom>
              <a:avLst/>
              <a:gdLst/>
              <a:ahLst/>
              <a:cxnLst>
                <a:cxn ang="0">
                  <a:pos x="336" y="61"/>
                </a:cxn>
                <a:cxn ang="0">
                  <a:pos x="336" y="61"/>
                </a:cxn>
                <a:cxn ang="0">
                  <a:pos x="348" y="0"/>
                </a:cxn>
                <a:cxn ang="0">
                  <a:pos x="348" y="0"/>
                </a:cxn>
                <a:cxn ang="0">
                  <a:pos x="419" y="108"/>
                </a:cxn>
                <a:cxn ang="0">
                  <a:pos x="419" y="108"/>
                </a:cxn>
                <a:cxn ang="0">
                  <a:pos x="296" y="244"/>
                </a:cxn>
                <a:cxn ang="0">
                  <a:pos x="296" y="244"/>
                </a:cxn>
                <a:cxn ang="0">
                  <a:pos x="308" y="181"/>
                </a:cxn>
                <a:cxn ang="0">
                  <a:pos x="308" y="181"/>
                </a:cxn>
                <a:cxn ang="0">
                  <a:pos x="301" y="176"/>
                </a:cxn>
                <a:cxn ang="0">
                  <a:pos x="294" y="176"/>
                </a:cxn>
                <a:cxn ang="0">
                  <a:pos x="287" y="176"/>
                </a:cxn>
                <a:cxn ang="0">
                  <a:pos x="280" y="178"/>
                </a:cxn>
                <a:cxn ang="0">
                  <a:pos x="273" y="183"/>
                </a:cxn>
                <a:cxn ang="0">
                  <a:pos x="266" y="190"/>
                </a:cxn>
                <a:cxn ang="0">
                  <a:pos x="252" y="207"/>
                </a:cxn>
                <a:cxn ang="0">
                  <a:pos x="238" y="228"/>
                </a:cxn>
                <a:cxn ang="0">
                  <a:pos x="221" y="251"/>
                </a:cxn>
                <a:cxn ang="0">
                  <a:pos x="191" y="305"/>
                </a:cxn>
                <a:cxn ang="0">
                  <a:pos x="174" y="331"/>
                </a:cxn>
                <a:cxn ang="0">
                  <a:pos x="155" y="357"/>
                </a:cxn>
                <a:cxn ang="0">
                  <a:pos x="134" y="378"/>
                </a:cxn>
                <a:cxn ang="0">
                  <a:pos x="113" y="397"/>
                </a:cxn>
                <a:cxn ang="0">
                  <a:pos x="99" y="404"/>
                </a:cxn>
                <a:cxn ang="0">
                  <a:pos x="87" y="409"/>
                </a:cxn>
                <a:cxn ang="0">
                  <a:pos x="75" y="411"/>
                </a:cxn>
                <a:cxn ang="0">
                  <a:pos x="61" y="414"/>
                </a:cxn>
                <a:cxn ang="0">
                  <a:pos x="47" y="414"/>
                </a:cxn>
                <a:cxn ang="0">
                  <a:pos x="31" y="409"/>
                </a:cxn>
                <a:cxn ang="0">
                  <a:pos x="16" y="404"/>
                </a:cxn>
                <a:cxn ang="0">
                  <a:pos x="0" y="397"/>
                </a:cxn>
                <a:cxn ang="0">
                  <a:pos x="0" y="397"/>
                </a:cxn>
                <a:cxn ang="0">
                  <a:pos x="16" y="397"/>
                </a:cxn>
                <a:cxn ang="0">
                  <a:pos x="33" y="395"/>
                </a:cxn>
                <a:cxn ang="0">
                  <a:pos x="47" y="390"/>
                </a:cxn>
                <a:cxn ang="0">
                  <a:pos x="61" y="383"/>
                </a:cxn>
                <a:cxn ang="0">
                  <a:pos x="73" y="376"/>
                </a:cxn>
                <a:cxn ang="0">
                  <a:pos x="85" y="369"/>
                </a:cxn>
                <a:cxn ang="0">
                  <a:pos x="94" y="360"/>
                </a:cxn>
                <a:cxn ang="0">
                  <a:pos x="106" y="348"/>
                </a:cxn>
                <a:cxn ang="0">
                  <a:pos x="122" y="324"/>
                </a:cxn>
                <a:cxn ang="0">
                  <a:pos x="139" y="296"/>
                </a:cxn>
                <a:cxn ang="0">
                  <a:pos x="151" y="265"/>
                </a:cxn>
                <a:cxn ang="0">
                  <a:pos x="165" y="235"/>
                </a:cxn>
                <a:cxn ang="0">
                  <a:pos x="193" y="174"/>
                </a:cxn>
                <a:cxn ang="0">
                  <a:pos x="207" y="145"/>
                </a:cxn>
                <a:cxn ang="0">
                  <a:pos x="226" y="120"/>
                </a:cxn>
                <a:cxn ang="0">
                  <a:pos x="247" y="96"/>
                </a:cxn>
                <a:cxn ang="0">
                  <a:pos x="259" y="87"/>
                </a:cxn>
                <a:cxn ang="0">
                  <a:pos x="271" y="80"/>
                </a:cxn>
                <a:cxn ang="0">
                  <a:pos x="285" y="72"/>
                </a:cxn>
                <a:cxn ang="0">
                  <a:pos x="301" y="65"/>
                </a:cxn>
                <a:cxn ang="0">
                  <a:pos x="318" y="63"/>
                </a:cxn>
                <a:cxn ang="0">
                  <a:pos x="336" y="61"/>
                </a:cxn>
              </a:cxnLst>
              <a:rect l="0" t="0" r="r" b="b"/>
              <a:pathLst>
                <a:path w="419" h="414">
                  <a:moveTo>
                    <a:pt x="336" y="61"/>
                  </a:moveTo>
                  <a:lnTo>
                    <a:pt x="336" y="61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419" y="108"/>
                  </a:lnTo>
                  <a:lnTo>
                    <a:pt x="419" y="108"/>
                  </a:lnTo>
                  <a:lnTo>
                    <a:pt x="296" y="244"/>
                  </a:lnTo>
                  <a:lnTo>
                    <a:pt x="296" y="244"/>
                  </a:lnTo>
                  <a:lnTo>
                    <a:pt x="308" y="181"/>
                  </a:lnTo>
                  <a:lnTo>
                    <a:pt x="308" y="181"/>
                  </a:lnTo>
                  <a:lnTo>
                    <a:pt x="301" y="176"/>
                  </a:lnTo>
                  <a:lnTo>
                    <a:pt x="294" y="176"/>
                  </a:lnTo>
                  <a:lnTo>
                    <a:pt x="287" y="176"/>
                  </a:lnTo>
                  <a:lnTo>
                    <a:pt x="280" y="178"/>
                  </a:lnTo>
                  <a:lnTo>
                    <a:pt x="273" y="183"/>
                  </a:lnTo>
                  <a:lnTo>
                    <a:pt x="266" y="190"/>
                  </a:lnTo>
                  <a:lnTo>
                    <a:pt x="252" y="207"/>
                  </a:lnTo>
                  <a:lnTo>
                    <a:pt x="238" y="228"/>
                  </a:lnTo>
                  <a:lnTo>
                    <a:pt x="221" y="251"/>
                  </a:lnTo>
                  <a:lnTo>
                    <a:pt x="191" y="305"/>
                  </a:lnTo>
                  <a:lnTo>
                    <a:pt x="174" y="331"/>
                  </a:lnTo>
                  <a:lnTo>
                    <a:pt x="155" y="357"/>
                  </a:lnTo>
                  <a:lnTo>
                    <a:pt x="134" y="378"/>
                  </a:lnTo>
                  <a:lnTo>
                    <a:pt x="113" y="397"/>
                  </a:lnTo>
                  <a:lnTo>
                    <a:pt x="99" y="404"/>
                  </a:lnTo>
                  <a:lnTo>
                    <a:pt x="87" y="409"/>
                  </a:lnTo>
                  <a:lnTo>
                    <a:pt x="75" y="411"/>
                  </a:lnTo>
                  <a:lnTo>
                    <a:pt x="61" y="414"/>
                  </a:lnTo>
                  <a:lnTo>
                    <a:pt x="47" y="414"/>
                  </a:lnTo>
                  <a:lnTo>
                    <a:pt x="31" y="409"/>
                  </a:lnTo>
                  <a:lnTo>
                    <a:pt x="16" y="404"/>
                  </a:lnTo>
                  <a:lnTo>
                    <a:pt x="0" y="397"/>
                  </a:lnTo>
                  <a:lnTo>
                    <a:pt x="0" y="397"/>
                  </a:lnTo>
                  <a:lnTo>
                    <a:pt x="16" y="397"/>
                  </a:lnTo>
                  <a:lnTo>
                    <a:pt x="33" y="395"/>
                  </a:lnTo>
                  <a:lnTo>
                    <a:pt x="47" y="390"/>
                  </a:lnTo>
                  <a:lnTo>
                    <a:pt x="61" y="383"/>
                  </a:lnTo>
                  <a:lnTo>
                    <a:pt x="73" y="376"/>
                  </a:lnTo>
                  <a:lnTo>
                    <a:pt x="85" y="369"/>
                  </a:lnTo>
                  <a:lnTo>
                    <a:pt x="94" y="360"/>
                  </a:lnTo>
                  <a:lnTo>
                    <a:pt x="106" y="348"/>
                  </a:lnTo>
                  <a:lnTo>
                    <a:pt x="122" y="324"/>
                  </a:lnTo>
                  <a:lnTo>
                    <a:pt x="139" y="296"/>
                  </a:lnTo>
                  <a:lnTo>
                    <a:pt x="151" y="265"/>
                  </a:lnTo>
                  <a:lnTo>
                    <a:pt x="165" y="235"/>
                  </a:lnTo>
                  <a:lnTo>
                    <a:pt x="193" y="174"/>
                  </a:lnTo>
                  <a:lnTo>
                    <a:pt x="207" y="145"/>
                  </a:lnTo>
                  <a:lnTo>
                    <a:pt x="226" y="120"/>
                  </a:lnTo>
                  <a:lnTo>
                    <a:pt x="247" y="96"/>
                  </a:lnTo>
                  <a:lnTo>
                    <a:pt x="259" y="87"/>
                  </a:lnTo>
                  <a:lnTo>
                    <a:pt x="271" y="80"/>
                  </a:lnTo>
                  <a:lnTo>
                    <a:pt x="285" y="72"/>
                  </a:lnTo>
                  <a:lnTo>
                    <a:pt x="301" y="65"/>
                  </a:lnTo>
                  <a:lnTo>
                    <a:pt x="318" y="63"/>
                  </a:lnTo>
                  <a:lnTo>
                    <a:pt x="336" y="61"/>
                  </a:lnTo>
                  <a:close/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5" name="Oval 74"/>
            <p:cNvSpPr/>
            <p:nvPr/>
          </p:nvSpPr>
          <p:spPr>
            <a:xfrm>
              <a:off x="6012160" y="2915542"/>
              <a:ext cx="1149005" cy="1149007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500" dirty="0" smtClean="0">
                <a:latin typeface="+mj-lt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155427" y="3078761"/>
              <a:ext cx="766235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4800" b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22</a:t>
              </a:r>
              <a:endParaRPr lang="en-GB" sz="3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916133" y="3096708"/>
              <a:ext cx="1934015" cy="9848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900"/>
                </a:spcAft>
              </a:pPr>
              <a:r>
                <a:rPr lang="en-GB" sz="3200" b="1" i="1" dirty="0" err="1" smtClean="0">
                  <a:solidFill>
                    <a:schemeClr val="accent2"/>
                  </a:solidFill>
                  <a:latin typeface="+mj-lt"/>
                </a:rPr>
                <a:t>Kriteria</a:t>
              </a:r>
              <a:r>
                <a:rPr lang="en-GB" sz="3200" b="1" i="1" dirty="0" smtClean="0">
                  <a:solidFill>
                    <a:schemeClr val="accent2"/>
                  </a:solidFill>
                  <a:latin typeface="+mj-lt"/>
                </a:rPr>
                <a:t> </a:t>
              </a:r>
              <a:r>
                <a:rPr lang="en-GB" sz="3200" b="1" i="1" dirty="0" err="1" smtClean="0">
                  <a:solidFill>
                    <a:schemeClr val="accent2"/>
                  </a:solidFill>
                  <a:latin typeface="+mj-lt"/>
                </a:rPr>
                <a:t>CoE</a:t>
              </a:r>
              <a:endParaRPr lang="en-GB" sz="3200" b="1" i="1" dirty="0" smtClean="0">
                <a:solidFill>
                  <a:schemeClr val="accent2"/>
                </a:solidFill>
                <a:latin typeface="+mj-lt"/>
              </a:endParaRPr>
            </a:p>
          </p:txBody>
        </p:sp>
        <p:sp>
          <p:nvSpPr>
            <p:cNvPr id="11" name="Rectangle 10"/>
            <p:cNvSpPr/>
            <p:nvPr/>
          </p:nvSpPr>
          <p:spPr bwMode="ltGray">
            <a:xfrm>
              <a:off x="6968989" y="2965119"/>
              <a:ext cx="492597" cy="75812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78" name="Rectangle 77"/>
            <p:cNvSpPr/>
            <p:nvPr/>
          </p:nvSpPr>
          <p:spPr bwMode="ltGray">
            <a:xfrm>
              <a:off x="251520" y="4582888"/>
              <a:ext cx="2855318" cy="414773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0" name="Title 1"/>
            <p:cNvSpPr txBox="1">
              <a:spLocks/>
            </p:cNvSpPr>
            <p:nvPr/>
          </p:nvSpPr>
          <p:spPr>
            <a:xfrm>
              <a:off x="344410" y="4680358"/>
              <a:ext cx="2630419" cy="219296"/>
            </a:xfrm>
            <a:prstGeom prst="rect">
              <a:avLst/>
            </a:prstGeom>
          </p:spPr>
          <p:txBody>
            <a:bodyPr/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1400" dirty="0" err="1" smtClean="0">
                  <a:solidFill>
                    <a:schemeClr val="bg1"/>
                  </a:solidFill>
                </a:rPr>
                <a:t>Tanamkan</a:t>
              </a:r>
              <a:r>
                <a:rPr lang="en-GB" sz="1400" dirty="0" smtClean="0">
                  <a:solidFill>
                    <a:schemeClr val="bg1"/>
                  </a:solidFill>
                </a:rPr>
                <a:t>.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82" name="Rectangle 81"/>
            <p:cNvSpPr/>
            <p:nvPr/>
          </p:nvSpPr>
          <p:spPr bwMode="ltGray">
            <a:xfrm>
              <a:off x="3106837" y="4582888"/>
              <a:ext cx="2855318" cy="41477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4" name="Title 1"/>
            <p:cNvSpPr txBox="1">
              <a:spLocks/>
            </p:cNvSpPr>
            <p:nvPr/>
          </p:nvSpPr>
          <p:spPr>
            <a:xfrm>
              <a:off x="3199727" y="4680358"/>
              <a:ext cx="2630419" cy="219296"/>
            </a:xfrm>
            <a:prstGeom prst="rect">
              <a:avLst/>
            </a:prstGeom>
          </p:spPr>
          <p:txBody>
            <a:bodyPr/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1400" dirty="0" err="1" smtClean="0">
                  <a:solidFill>
                    <a:schemeClr val="bg1"/>
                  </a:solidFill>
                </a:rPr>
                <a:t>Kembangkan</a:t>
              </a:r>
              <a:r>
                <a:rPr lang="en-GB" sz="1400" dirty="0" smtClean="0">
                  <a:solidFill>
                    <a:schemeClr val="bg1"/>
                  </a:solidFill>
                </a:rPr>
                <a:t>.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86" name="Rectangle 85"/>
            <p:cNvSpPr/>
            <p:nvPr/>
          </p:nvSpPr>
          <p:spPr bwMode="ltGray">
            <a:xfrm>
              <a:off x="5960971" y="4582888"/>
              <a:ext cx="2855318" cy="41477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7" name="Title 1"/>
            <p:cNvSpPr txBox="1">
              <a:spLocks/>
            </p:cNvSpPr>
            <p:nvPr/>
          </p:nvSpPr>
          <p:spPr>
            <a:xfrm>
              <a:off x="6053861" y="4680358"/>
              <a:ext cx="2630419" cy="219296"/>
            </a:xfrm>
            <a:prstGeom prst="rect">
              <a:avLst/>
            </a:prstGeom>
          </p:spPr>
          <p:txBody>
            <a:bodyPr/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1400" dirty="0" smtClean="0">
                  <a:solidFill>
                    <a:schemeClr val="bg1"/>
                  </a:solidFill>
                </a:rPr>
                <a:t>Monitor.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81" name="Rectangle 80"/>
            <p:cNvSpPr/>
            <p:nvPr/>
          </p:nvSpPr>
          <p:spPr bwMode="ltGray">
            <a:xfrm>
              <a:off x="433885" y="4637538"/>
              <a:ext cx="814257" cy="45719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sz="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5" name="Rectangle 84"/>
            <p:cNvSpPr/>
            <p:nvPr/>
          </p:nvSpPr>
          <p:spPr bwMode="ltGray">
            <a:xfrm>
              <a:off x="3283195" y="4637538"/>
              <a:ext cx="814257" cy="45719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sz="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8" name="Rectangle 87"/>
            <p:cNvSpPr/>
            <p:nvPr/>
          </p:nvSpPr>
          <p:spPr bwMode="ltGray">
            <a:xfrm>
              <a:off x="6147095" y="4637538"/>
              <a:ext cx="814257" cy="45719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sz="800" dirty="0" err="1" smtClean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836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Kerangka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Kerja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4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74" name="Rectangle 173"/>
          <p:cNvSpPr/>
          <p:nvPr/>
        </p:nvSpPr>
        <p:spPr>
          <a:xfrm>
            <a:off x="407106" y="1000417"/>
            <a:ext cx="3462841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 err="1" smtClean="0">
                <a:latin typeface="+mj-lt"/>
              </a:rPr>
              <a:t>Perumusan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kriteria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CoE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smtClean="0">
                <a:latin typeface="+mj-lt"/>
              </a:rPr>
              <a:t>yang </a:t>
            </a:r>
            <a:r>
              <a:rPr lang="en-GB" sz="1100" dirty="0" err="1">
                <a:latin typeface="+mj-lt"/>
              </a:rPr>
              <a:t>difungsikan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sebagai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ambang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batas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dan</a:t>
            </a:r>
            <a:r>
              <a:rPr lang="en-GB" sz="1100" dirty="0">
                <a:latin typeface="+mj-lt"/>
              </a:rPr>
              <a:t> target yang </a:t>
            </a:r>
            <a:r>
              <a:rPr lang="en-GB" sz="1100" dirty="0" err="1">
                <a:latin typeface="+mj-lt"/>
              </a:rPr>
              <a:t>mendorong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progresi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pencapaian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ULP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dalam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menjadi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Pusat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Keunggulan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layanan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pengadaan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dilakukan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berdasarkan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korelasi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logis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antara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urutan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implementasi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CoE</a:t>
            </a:r>
            <a:r>
              <a:rPr lang="en-GB" sz="1100" dirty="0" smtClean="0">
                <a:latin typeface="+mj-lt"/>
              </a:rPr>
              <a:t> (</a:t>
            </a:r>
            <a:r>
              <a:rPr lang="en-GB" sz="1100" dirty="0" err="1" smtClean="0">
                <a:latin typeface="+mj-lt"/>
              </a:rPr>
              <a:t>beserta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semua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inisitaif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didalamnya</a:t>
            </a:r>
            <a:r>
              <a:rPr lang="en-GB" sz="1100" dirty="0" smtClean="0">
                <a:latin typeface="+mj-lt"/>
              </a:rPr>
              <a:t>) </a:t>
            </a:r>
            <a:r>
              <a:rPr lang="en-GB" sz="1100" dirty="0" err="1" smtClean="0">
                <a:latin typeface="+mj-lt"/>
              </a:rPr>
              <a:t>dengan</a:t>
            </a:r>
            <a:r>
              <a:rPr lang="en-GB" sz="1100" dirty="0" smtClean="0">
                <a:latin typeface="+mj-lt"/>
              </a:rPr>
              <a:t> model </a:t>
            </a:r>
            <a:r>
              <a:rPr lang="en-GB" sz="1100" dirty="0" err="1" smtClean="0">
                <a:latin typeface="+mj-lt"/>
              </a:rPr>
              <a:t>kematangan</a:t>
            </a:r>
            <a:r>
              <a:rPr lang="en-GB" sz="1100" dirty="0" smtClean="0">
                <a:latin typeface="+mj-lt"/>
              </a:rPr>
              <a:t> </a:t>
            </a:r>
            <a:r>
              <a:rPr lang="en-GB" sz="1100" dirty="0" err="1" smtClean="0">
                <a:latin typeface="+mj-lt"/>
              </a:rPr>
              <a:t>pengadaan</a:t>
            </a:r>
            <a:r>
              <a:rPr lang="en-GB" sz="1100" dirty="0" smtClean="0">
                <a:latin typeface="+mj-lt"/>
              </a:rPr>
              <a:t> Indonesia</a:t>
            </a:r>
          </a:p>
          <a:p>
            <a:endParaRPr lang="en-GB" sz="1100" dirty="0">
              <a:latin typeface="+mj-lt"/>
            </a:endParaRPr>
          </a:p>
          <a:p>
            <a:r>
              <a:rPr lang="en-GB" sz="1100" dirty="0" smtClean="0">
                <a:latin typeface="+mj-lt"/>
              </a:rPr>
              <a:t>Model </a:t>
            </a:r>
            <a:r>
              <a:rPr lang="en-GB" sz="1100" dirty="0" err="1">
                <a:latin typeface="+mj-lt"/>
              </a:rPr>
              <a:t>Kematangan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Pengadaan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smtClean="0">
                <a:latin typeface="+mj-lt"/>
              </a:rPr>
              <a:t>Indonesia </a:t>
            </a:r>
            <a:r>
              <a:rPr lang="en-GB" sz="1100" dirty="0" err="1">
                <a:latin typeface="+mj-lt"/>
              </a:rPr>
              <a:t>dapat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dilihat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sebagai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landasan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penting</a:t>
            </a:r>
            <a:r>
              <a:rPr lang="en-GB" sz="1100" dirty="0">
                <a:latin typeface="+mj-lt"/>
              </a:rPr>
              <a:t> yang </a:t>
            </a:r>
            <a:r>
              <a:rPr lang="en-GB" sz="1100" dirty="0" err="1">
                <a:latin typeface="+mj-lt"/>
              </a:rPr>
              <a:t>melingkupi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keseluruhan</a:t>
            </a:r>
            <a:r>
              <a:rPr lang="en-GB" sz="1100" dirty="0">
                <a:latin typeface="+mj-lt"/>
              </a:rPr>
              <a:t> program Mentoring </a:t>
            </a:r>
            <a:r>
              <a:rPr lang="en-GB" sz="1100" dirty="0" err="1">
                <a:latin typeface="+mj-lt"/>
              </a:rPr>
              <a:t>Pengembangan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Organisasi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dan</a:t>
            </a:r>
            <a:r>
              <a:rPr lang="en-GB" sz="1100" dirty="0">
                <a:latin typeface="+mj-lt"/>
              </a:rPr>
              <a:t> Pelatihan </a:t>
            </a:r>
            <a:r>
              <a:rPr lang="en-GB" sz="1100" dirty="0" err="1">
                <a:latin typeface="+mj-lt"/>
              </a:rPr>
              <a:t>Kemampuan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Manajerial</a:t>
            </a:r>
            <a:r>
              <a:rPr lang="en-GB" sz="1100" dirty="0">
                <a:latin typeface="+mj-lt"/>
              </a:rPr>
              <a:t> (</a:t>
            </a:r>
            <a:r>
              <a:rPr lang="en-GB" sz="1100" dirty="0" err="1">
                <a:latin typeface="+mj-lt"/>
              </a:rPr>
              <a:t>termasuk</a:t>
            </a:r>
            <a:r>
              <a:rPr lang="en-GB" sz="1100" dirty="0">
                <a:latin typeface="+mj-lt"/>
              </a:rPr>
              <a:t> </a:t>
            </a:r>
            <a:r>
              <a:rPr lang="en-GB" sz="1100" dirty="0" err="1">
                <a:latin typeface="+mj-lt"/>
              </a:rPr>
              <a:t>CoE</a:t>
            </a:r>
            <a:r>
              <a:rPr lang="en-GB" sz="1100" dirty="0" smtClean="0">
                <a:latin typeface="+mj-lt"/>
              </a:rPr>
              <a:t>)</a:t>
            </a:r>
            <a:endParaRPr lang="en-GB" sz="1100" dirty="0">
              <a:latin typeface="+mj-lt"/>
            </a:endParaRPr>
          </a:p>
        </p:txBody>
      </p:sp>
      <p:grpSp>
        <p:nvGrpSpPr>
          <p:cNvPr id="175" name="Group 174"/>
          <p:cNvGrpSpPr/>
          <p:nvPr/>
        </p:nvGrpSpPr>
        <p:grpSpPr>
          <a:xfrm>
            <a:off x="4187401" y="3306196"/>
            <a:ext cx="3000651" cy="1641818"/>
            <a:chOff x="3673999" y="4894312"/>
            <a:chExt cx="2523079" cy="1894897"/>
          </a:xfrm>
        </p:grpSpPr>
        <p:sp>
          <p:nvSpPr>
            <p:cNvPr id="176" name="Rectangle 175"/>
            <p:cNvSpPr/>
            <p:nvPr/>
          </p:nvSpPr>
          <p:spPr>
            <a:xfrm>
              <a:off x="3673999" y="4894312"/>
              <a:ext cx="1604869" cy="792088"/>
            </a:xfrm>
            <a:prstGeom prst="rect">
              <a:avLst/>
            </a:prstGeom>
            <a:solidFill>
              <a:schemeClr val="accent5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r>
                <a:rPr lang="en-GB" sz="1200" b="1" i="1" dirty="0" smtClean="0">
                  <a:solidFill>
                    <a:schemeClr val="bg1"/>
                  </a:solidFill>
                  <a:latin typeface="+mj-lt"/>
                </a:rPr>
                <a:t>Mentoring</a:t>
              </a:r>
            </a:p>
          </p:txBody>
        </p:sp>
        <p:sp>
          <p:nvSpPr>
            <p:cNvPr id="177" name="Rectangle 176"/>
            <p:cNvSpPr/>
            <p:nvPr/>
          </p:nvSpPr>
          <p:spPr>
            <a:xfrm>
              <a:off x="5269299" y="4894312"/>
              <a:ext cx="927779" cy="390479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r>
                <a:rPr lang="en-GB" sz="1200" b="1" i="1" dirty="0" err="1" smtClean="0">
                  <a:latin typeface="+mj-lt"/>
                </a:rPr>
                <a:t>PMM</a:t>
              </a:r>
              <a:endParaRPr lang="en-GB" sz="1200" b="1" i="1" dirty="0" smtClean="0">
                <a:latin typeface="+mj-lt"/>
              </a:endParaRPr>
            </a:p>
          </p:txBody>
        </p:sp>
        <p:sp>
          <p:nvSpPr>
            <p:cNvPr id="178" name="Rectangle 177"/>
            <p:cNvSpPr/>
            <p:nvPr/>
          </p:nvSpPr>
          <p:spPr>
            <a:xfrm>
              <a:off x="5269299" y="5294125"/>
              <a:ext cx="927779" cy="39047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r>
                <a:rPr lang="en-GB" sz="1200" b="1" i="1" dirty="0" err="1" smtClean="0">
                  <a:latin typeface="+mj-lt"/>
                </a:rPr>
                <a:t>CoE</a:t>
              </a:r>
              <a:endParaRPr lang="en-GB" sz="1200" b="1" i="1" dirty="0" smtClean="0">
                <a:latin typeface="+mj-lt"/>
              </a:endParaRPr>
            </a:p>
          </p:txBody>
        </p:sp>
        <p:sp>
          <p:nvSpPr>
            <p:cNvPr id="179" name="Rectangle 178"/>
            <p:cNvSpPr/>
            <p:nvPr/>
          </p:nvSpPr>
          <p:spPr>
            <a:xfrm>
              <a:off x="3673999" y="5818617"/>
              <a:ext cx="2523079" cy="417404"/>
            </a:xfrm>
            <a:prstGeom prst="rect">
              <a:avLst/>
            </a:prstGeom>
            <a:solidFill>
              <a:schemeClr val="accent2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r>
                <a:rPr lang="en-GB" sz="1200" b="1" i="1" dirty="0" smtClean="0">
                  <a:solidFill>
                    <a:schemeClr val="bg1"/>
                  </a:solidFill>
                  <a:latin typeface="+mj-lt"/>
                </a:rPr>
                <a:t>Pelatihan </a:t>
              </a:r>
              <a:r>
                <a:rPr lang="en-GB" sz="1200" b="1" i="1" dirty="0" err="1" smtClean="0">
                  <a:solidFill>
                    <a:schemeClr val="bg1"/>
                  </a:solidFill>
                  <a:latin typeface="+mj-lt"/>
                </a:rPr>
                <a:t>Kemampuan</a:t>
              </a:r>
              <a:r>
                <a:rPr lang="en-GB" sz="12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200" b="1" i="1" dirty="0" err="1" smtClean="0">
                  <a:solidFill>
                    <a:schemeClr val="bg1"/>
                  </a:solidFill>
                  <a:latin typeface="+mj-lt"/>
                </a:rPr>
                <a:t>Manajerial</a:t>
              </a:r>
              <a:endParaRPr lang="en-GB" sz="1200" b="1" i="1" dirty="0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80" name="Rectangle 179"/>
            <p:cNvSpPr/>
            <p:nvPr/>
          </p:nvSpPr>
          <p:spPr>
            <a:xfrm>
              <a:off x="3673999" y="6371805"/>
              <a:ext cx="2523079" cy="417404"/>
            </a:xfrm>
            <a:prstGeom prst="rect">
              <a:avLst/>
            </a:prstGeom>
            <a:solidFill>
              <a:schemeClr val="accent3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r>
                <a:rPr lang="en-GB" sz="1200" b="1" i="1" dirty="0" err="1" smtClean="0">
                  <a:solidFill>
                    <a:schemeClr val="bg1"/>
                  </a:solidFill>
                  <a:latin typeface="+mj-lt"/>
                </a:rPr>
                <a:t>PPHR</a:t>
              </a:r>
              <a:r>
                <a:rPr lang="en-GB" sz="1200" b="1" i="1" dirty="0" smtClean="0">
                  <a:solidFill>
                    <a:schemeClr val="bg1"/>
                  </a:solidFill>
                  <a:latin typeface="+mj-lt"/>
                </a:rPr>
                <a:t> – </a:t>
              </a:r>
              <a:r>
                <a:rPr lang="en-GB" sz="1200" b="1" i="1" dirty="0" err="1" smtClean="0">
                  <a:solidFill>
                    <a:schemeClr val="bg1"/>
                  </a:solidFill>
                  <a:latin typeface="+mj-lt"/>
                </a:rPr>
                <a:t>Manajemen</a:t>
              </a:r>
              <a:r>
                <a:rPr lang="en-GB" sz="12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200" b="1" i="1" dirty="0" err="1" smtClean="0">
                  <a:solidFill>
                    <a:schemeClr val="bg1"/>
                  </a:solidFill>
                  <a:latin typeface="+mj-lt"/>
                </a:rPr>
                <a:t>SDM</a:t>
              </a:r>
              <a:r>
                <a:rPr lang="en-GB" sz="12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200" b="1" i="1" dirty="0" err="1" smtClean="0">
                  <a:solidFill>
                    <a:schemeClr val="bg1"/>
                  </a:solidFill>
                  <a:latin typeface="+mj-lt"/>
                </a:rPr>
                <a:t>Profesional</a:t>
              </a:r>
              <a:r>
                <a:rPr lang="en-GB" sz="12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200" b="1" i="1" dirty="0" err="1" smtClean="0">
                  <a:solidFill>
                    <a:schemeClr val="bg1"/>
                  </a:solidFill>
                  <a:latin typeface="+mj-lt"/>
                </a:rPr>
                <a:t>Pengadaan</a:t>
              </a:r>
              <a:endParaRPr lang="en-GB" sz="1200" b="1" i="1" dirty="0" smtClean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181" name="Right Brace 180"/>
          <p:cNvSpPr/>
          <p:nvPr/>
        </p:nvSpPr>
        <p:spPr>
          <a:xfrm>
            <a:off x="7292935" y="1347614"/>
            <a:ext cx="202420" cy="1948300"/>
          </a:xfrm>
          <a:prstGeom prst="rightBrace">
            <a:avLst/>
          </a:prstGeom>
          <a:ln w="12700">
            <a:solidFill>
              <a:srgbClr val="DC6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00" dirty="0">
              <a:latin typeface="+mj-lt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7410130" y="2165324"/>
            <a:ext cx="1623868" cy="33855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Model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Pengadaan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Indonesia</a:t>
            </a:r>
          </a:p>
        </p:txBody>
      </p:sp>
      <p:cxnSp>
        <p:nvCxnSpPr>
          <p:cNvPr id="184" name="Straight Connector 183"/>
          <p:cNvCxnSpPr/>
          <p:nvPr/>
        </p:nvCxnSpPr>
        <p:spPr>
          <a:xfrm flipH="1">
            <a:off x="4187401" y="2165324"/>
            <a:ext cx="662833" cy="1140872"/>
          </a:xfrm>
          <a:prstGeom prst="line">
            <a:avLst/>
          </a:prstGeom>
          <a:ln w="12700">
            <a:solidFill>
              <a:srgbClr val="DC69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Connector 184"/>
          <p:cNvCxnSpPr/>
          <p:nvPr/>
        </p:nvCxnSpPr>
        <p:spPr>
          <a:xfrm>
            <a:off x="6602043" y="2045651"/>
            <a:ext cx="520630" cy="1260545"/>
          </a:xfrm>
          <a:prstGeom prst="line">
            <a:avLst/>
          </a:prstGeom>
          <a:ln w="12700">
            <a:solidFill>
              <a:srgbClr val="DC69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6" name="Group 185"/>
          <p:cNvGrpSpPr/>
          <p:nvPr/>
        </p:nvGrpSpPr>
        <p:grpSpPr>
          <a:xfrm>
            <a:off x="4441759" y="806164"/>
            <a:ext cx="2542808" cy="2427499"/>
            <a:chOff x="0" y="0"/>
            <a:chExt cx="4663438" cy="4662063"/>
          </a:xfrm>
        </p:grpSpPr>
        <p:grpSp>
          <p:nvGrpSpPr>
            <p:cNvPr id="187" name="Group 186"/>
            <p:cNvGrpSpPr/>
            <p:nvPr/>
          </p:nvGrpSpPr>
          <p:grpSpPr>
            <a:xfrm>
              <a:off x="0" y="0"/>
              <a:ext cx="4663438" cy="4662063"/>
              <a:chOff x="0" y="0"/>
              <a:chExt cx="1560511" cy="1439863"/>
            </a:xfrm>
          </p:grpSpPr>
          <p:sp>
            <p:nvSpPr>
              <p:cNvPr id="192" name="Freeform 191"/>
              <p:cNvSpPr>
                <a:spLocks/>
              </p:cNvSpPr>
              <p:nvPr/>
            </p:nvSpPr>
            <p:spPr bwMode="gray">
              <a:xfrm>
                <a:off x="704849" y="77788"/>
                <a:ext cx="758825" cy="623887"/>
              </a:xfrm>
              <a:custGeom>
                <a:avLst/>
                <a:gdLst>
                  <a:gd name="T0" fmla="*/ 198495305 w 285"/>
                  <a:gd name="T1" fmla="*/ 0 h 253"/>
                  <a:gd name="T2" fmla="*/ 0 w 285"/>
                  <a:gd name="T3" fmla="*/ 6081050 h 253"/>
                  <a:gd name="T4" fmla="*/ 248119777 w 285"/>
                  <a:gd name="T5" fmla="*/ 851332137 h 253"/>
                  <a:gd name="T6" fmla="*/ 942854635 w 285"/>
                  <a:gd name="T7" fmla="*/ 1216187578 h 253"/>
                  <a:gd name="T8" fmla="*/ 1056281618 w 285"/>
                  <a:gd name="T9" fmla="*/ 1538478462 h 253"/>
                  <a:gd name="T10" fmla="*/ 2020404645 w 285"/>
                  <a:gd name="T11" fmla="*/ 1319565690 h 253"/>
                  <a:gd name="T12" fmla="*/ 198495305 w 285"/>
                  <a:gd name="T13" fmla="*/ 0 h 25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85"/>
                  <a:gd name="T22" fmla="*/ 0 h 253"/>
                  <a:gd name="T23" fmla="*/ 285 w 285"/>
                  <a:gd name="T24" fmla="*/ 253 h 25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85" h="253">
                    <a:moveTo>
                      <a:pt x="28" y="0"/>
                    </a:moveTo>
                    <a:cubicBezTo>
                      <a:pt x="19" y="0"/>
                      <a:pt x="9" y="0"/>
                      <a:pt x="0" y="1"/>
                    </a:cubicBezTo>
                    <a:cubicBezTo>
                      <a:pt x="22" y="43"/>
                      <a:pt x="34" y="90"/>
                      <a:pt x="35" y="140"/>
                    </a:cubicBezTo>
                    <a:cubicBezTo>
                      <a:pt x="74" y="142"/>
                      <a:pt x="112" y="163"/>
                      <a:pt x="133" y="200"/>
                    </a:cubicBezTo>
                    <a:cubicBezTo>
                      <a:pt x="143" y="217"/>
                      <a:pt x="148" y="235"/>
                      <a:pt x="149" y="253"/>
                    </a:cubicBezTo>
                    <a:cubicBezTo>
                      <a:pt x="198" y="252"/>
                      <a:pt x="244" y="239"/>
                      <a:pt x="285" y="217"/>
                    </a:cubicBezTo>
                    <a:cubicBezTo>
                      <a:pt x="264" y="94"/>
                      <a:pt x="157" y="0"/>
                      <a:pt x="28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193" name="Freeform 192"/>
              <p:cNvSpPr>
                <a:spLocks/>
              </p:cNvSpPr>
              <p:nvPr/>
            </p:nvSpPr>
            <p:spPr bwMode="gray">
              <a:xfrm>
                <a:off x="798511" y="652463"/>
                <a:ext cx="677863" cy="700087"/>
              </a:xfrm>
              <a:custGeom>
                <a:avLst/>
                <a:gdLst>
                  <a:gd name="T0" fmla="*/ 377479030 w 254"/>
                  <a:gd name="T1" fmla="*/ 802537941 h 285"/>
                  <a:gd name="T2" fmla="*/ 0 w 254"/>
                  <a:gd name="T3" fmla="*/ 899083581 h 285"/>
                  <a:gd name="T4" fmla="*/ 256400367 w 254"/>
                  <a:gd name="T5" fmla="*/ 1719725518 h 285"/>
                  <a:gd name="T6" fmla="*/ 1809048448 w 254"/>
                  <a:gd name="T7" fmla="*/ 162921306 h 285"/>
                  <a:gd name="T8" fmla="*/ 1794802654 w 254"/>
                  <a:gd name="T9" fmla="*/ 0 h 285"/>
                  <a:gd name="T10" fmla="*/ 811935900 w 254"/>
                  <a:gd name="T11" fmla="*/ 205159870 h 285"/>
                  <a:gd name="T12" fmla="*/ 377479030 w 254"/>
                  <a:gd name="T13" fmla="*/ 802537941 h 28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4"/>
                  <a:gd name="T22" fmla="*/ 0 h 285"/>
                  <a:gd name="T23" fmla="*/ 254 w 254"/>
                  <a:gd name="T24" fmla="*/ 285 h 28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4" h="285">
                    <a:moveTo>
                      <a:pt x="53" y="133"/>
                    </a:moveTo>
                    <a:cubicBezTo>
                      <a:pt x="37" y="142"/>
                      <a:pt x="18" y="148"/>
                      <a:pt x="0" y="149"/>
                    </a:cubicBezTo>
                    <a:cubicBezTo>
                      <a:pt x="1" y="198"/>
                      <a:pt x="14" y="244"/>
                      <a:pt x="36" y="285"/>
                    </a:cubicBezTo>
                    <a:cubicBezTo>
                      <a:pt x="159" y="264"/>
                      <a:pt x="254" y="157"/>
                      <a:pt x="254" y="27"/>
                    </a:cubicBezTo>
                    <a:cubicBezTo>
                      <a:pt x="254" y="18"/>
                      <a:pt x="253" y="9"/>
                      <a:pt x="252" y="0"/>
                    </a:cubicBezTo>
                    <a:cubicBezTo>
                      <a:pt x="211" y="21"/>
                      <a:pt x="164" y="34"/>
                      <a:pt x="114" y="34"/>
                    </a:cubicBezTo>
                    <a:cubicBezTo>
                      <a:pt x="112" y="74"/>
                      <a:pt x="90" y="111"/>
                      <a:pt x="53" y="133"/>
                    </a:cubicBezTo>
                    <a:close/>
                  </a:path>
                </a:pathLst>
              </a:custGeom>
              <a:solidFill>
                <a:srgbClr val="FFB60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194" name="Freeform 193"/>
              <p:cNvSpPr>
                <a:spLocks/>
              </p:cNvSpPr>
              <p:nvPr/>
            </p:nvSpPr>
            <p:spPr bwMode="gray">
              <a:xfrm>
                <a:off x="96836" y="736600"/>
                <a:ext cx="757238" cy="623888"/>
              </a:xfrm>
              <a:custGeom>
                <a:avLst/>
                <a:gdLst>
                  <a:gd name="T0" fmla="*/ 1073045973 w 285"/>
                  <a:gd name="T1" fmla="*/ 325792424 h 254"/>
                  <a:gd name="T2" fmla="*/ 960095339 w 285"/>
                  <a:gd name="T3" fmla="*/ 0 h 254"/>
                  <a:gd name="T4" fmla="*/ 0 w 285"/>
                  <a:gd name="T5" fmla="*/ 217194105 h 254"/>
                  <a:gd name="T6" fmla="*/ 1814296967 w 285"/>
                  <a:gd name="T7" fmla="*/ 1532426374 h 254"/>
                  <a:gd name="T8" fmla="*/ 2011962570 w 285"/>
                  <a:gd name="T9" fmla="*/ 1526393821 h 254"/>
                  <a:gd name="T10" fmla="*/ 1764879902 w 285"/>
                  <a:gd name="T11" fmla="*/ 693815178 h 254"/>
                  <a:gd name="T12" fmla="*/ 1073045973 w 285"/>
                  <a:gd name="T13" fmla="*/ 325792424 h 25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85"/>
                  <a:gd name="T22" fmla="*/ 0 h 254"/>
                  <a:gd name="T23" fmla="*/ 285 w 285"/>
                  <a:gd name="T24" fmla="*/ 254 h 25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85" h="254">
                    <a:moveTo>
                      <a:pt x="152" y="54"/>
                    </a:moveTo>
                    <a:cubicBezTo>
                      <a:pt x="142" y="37"/>
                      <a:pt x="137" y="19"/>
                      <a:pt x="136" y="0"/>
                    </a:cubicBezTo>
                    <a:cubicBezTo>
                      <a:pt x="86" y="1"/>
                      <a:pt x="40" y="14"/>
                      <a:pt x="0" y="36"/>
                    </a:cubicBezTo>
                    <a:cubicBezTo>
                      <a:pt x="20" y="160"/>
                      <a:pt x="127" y="254"/>
                      <a:pt x="257" y="254"/>
                    </a:cubicBezTo>
                    <a:cubicBezTo>
                      <a:pt x="266" y="254"/>
                      <a:pt x="276" y="254"/>
                      <a:pt x="285" y="253"/>
                    </a:cubicBezTo>
                    <a:cubicBezTo>
                      <a:pt x="263" y="211"/>
                      <a:pt x="251" y="164"/>
                      <a:pt x="250" y="115"/>
                    </a:cubicBezTo>
                    <a:cubicBezTo>
                      <a:pt x="210" y="112"/>
                      <a:pt x="173" y="91"/>
                      <a:pt x="152" y="54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195" name="Freeform 194"/>
              <p:cNvSpPr>
                <a:spLocks/>
              </p:cNvSpPr>
              <p:nvPr/>
            </p:nvSpPr>
            <p:spPr bwMode="gray">
              <a:xfrm>
                <a:off x="660399" y="0"/>
                <a:ext cx="881062" cy="612775"/>
              </a:xfrm>
              <a:custGeom>
                <a:avLst/>
                <a:gdLst>
                  <a:gd name="T0" fmla="*/ 318837937 w 331"/>
                  <a:gd name="T1" fmla="*/ 193799352 h 249"/>
                  <a:gd name="T2" fmla="*/ 2139753438 w 331"/>
                  <a:gd name="T3" fmla="*/ 1508005067 h 249"/>
                  <a:gd name="T4" fmla="*/ 2147483647 w 331"/>
                  <a:gd name="T5" fmla="*/ 1398992668 h 249"/>
                  <a:gd name="T6" fmla="*/ 318837937 w 331"/>
                  <a:gd name="T7" fmla="*/ 0 h 249"/>
                  <a:gd name="T8" fmla="*/ 0 w 331"/>
                  <a:gd name="T9" fmla="*/ 18169148 h 249"/>
                  <a:gd name="T10" fmla="*/ 120449957 w 331"/>
                  <a:gd name="T11" fmla="*/ 199855733 h 249"/>
                  <a:gd name="T12" fmla="*/ 318837937 w 331"/>
                  <a:gd name="T13" fmla="*/ 193799352 h 24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1"/>
                  <a:gd name="T22" fmla="*/ 0 h 249"/>
                  <a:gd name="T23" fmla="*/ 331 w 331"/>
                  <a:gd name="T24" fmla="*/ 249 h 24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1" h="249">
                    <a:moveTo>
                      <a:pt x="45" y="32"/>
                    </a:moveTo>
                    <a:cubicBezTo>
                      <a:pt x="174" y="32"/>
                      <a:pt x="281" y="126"/>
                      <a:pt x="302" y="249"/>
                    </a:cubicBezTo>
                    <a:cubicBezTo>
                      <a:pt x="312" y="244"/>
                      <a:pt x="322" y="238"/>
                      <a:pt x="331" y="231"/>
                    </a:cubicBezTo>
                    <a:cubicBezTo>
                      <a:pt x="303" y="99"/>
                      <a:pt x="186" y="0"/>
                      <a:pt x="45" y="0"/>
                    </a:cubicBezTo>
                    <a:cubicBezTo>
                      <a:pt x="29" y="0"/>
                      <a:pt x="14" y="1"/>
                      <a:pt x="0" y="3"/>
                    </a:cubicBezTo>
                    <a:cubicBezTo>
                      <a:pt x="6" y="13"/>
                      <a:pt x="12" y="23"/>
                      <a:pt x="17" y="33"/>
                    </a:cubicBezTo>
                    <a:cubicBezTo>
                      <a:pt x="26" y="32"/>
                      <a:pt x="36" y="32"/>
                      <a:pt x="45" y="32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196" name="Freeform 195"/>
              <p:cNvSpPr>
                <a:spLocks/>
              </p:cNvSpPr>
              <p:nvPr/>
            </p:nvSpPr>
            <p:spPr bwMode="gray">
              <a:xfrm>
                <a:off x="895349" y="608013"/>
                <a:ext cx="665162" cy="817562"/>
              </a:xfrm>
              <a:custGeom>
                <a:avLst/>
                <a:gdLst>
                  <a:gd name="T0" fmla="*/ 1543232002 w 250"/>
                  <a:gd name="T1" fmla="*/ 272883457 h 332"/>
                  <a:gd name="T2" fmla="*/ 0 w 250"/>
                  <a:gd name="T3" fmla="*/ 1837416359 h 332"/>
                  <a:gd name="T4" fmla="*/ 127423764 w 250"/>
                  <a:gd name="T5" fmla="*/ 2013275851 h 332"/>
                  <a:gd name="T6" fmla="*/ 1769762178 w 250"/>
                  <a:gd name="T7" fmla="*/ 272883457 h 332"/>
                  <a:gd name="T8" fmla="*/ 1741444908 w 250"/>
                  <a:gd name="T9" fmla="*/ 0 h 332"/>
                  <a:gd name="T10" fmla="*/ 1529074697 w 250"/>
                  <a:gd name="T11" fmla="*/ 109154375 h 332"/>
                  <a:gd name="T12" fmla="*/ 1543232002 w 250"/>
                  <a:gd name="T13" fmla="*/ 272883457 h 3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0"/>
                  <a:gd name="T22" fmla="*/ 0 h 332"/>
                  <a:gd name="T23" fmla="*/ 250 w 250"/>
                  <a:gd name="T24" fmla="*/ 332 h 3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0" h="332">
                    <a:moveTo>
                      <a:pt x="218" y="45"/>
                    </a:moveTo>
                    <a:cubicBezTo>
                      <a:pt x="218" y="175"/>
                      <a:pt x="123" y="282"/>
                      <a:pt x="0" y="303"/>
                    </a:cubicBezTo>
                    <a:cubicBezTo>
                      <a:pt x="5" y="313"/>
                      <a:pt x="11" y="323"/>
                      <a:pt x="18" y="332"/>
                    </a:cubicBezTo>
                    <a:cubicBezTo>
                      <a:pt x="150" y="304"/>
                      <a:pt x="250" y="186"/>
                      <a:pt x="250" y="45"/>
                    </a:cubicBezTo>
                    <a:cubicBezTo>
                      <a:pt x="250" y="30"/>
                      <a:pt x="248" y="15"/>
                      <a:pt x="246" y="0"/>
                    </a:cubicBezTo>
                    <a:cubicBezTo>
                      <a:pt x="237" y="6"/>
                      <a:pt x="226" y="12"/>
                      <a:pt x="216" y="18"/>
                    </a:cubicBezTo>
                    <a:cubicBezTo>
                      <a:pt x="217" y="27"/>
                      <a:pt x="218" y="36"/>
                      <a:pt x="218" y="45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197" name="Freeform 196"/>
              <p:cNvSpPr>
                <a:spLocks/>
              </p:cNvSpPr>
              <p:nvPr/>
            </p:nvSpPr>
            <p:spPr bwMode="gray">
              <a:xfrm>
                <a:off x="15874" y="823913"/>
                <a:ext cx="885825" cy="615950"/>
              </a:xfrm>
              <a:custGeom>
                <a:avLst/>
                <a:gdLst>
                  <a:gd name="T0" fmla="*/ 2030904031 w 333"/>
                  <a:gd name="T1" fmla="*/ 1323326983 h 250"/>
                  <a:gd name="T2" fmla="*/ 212289430 w 333"/>
                  <a:gd name="T3" fmla="*/ 0 h 250"/>
                  <a:gd name="T4" fmla="*/ 0 w 333"/>
                  <a:gd name="T5" fmla="*/ 109264614 h 250"/>
                  <a:gd name="T6" fmla="*/ 2030904031 w 333"/>
                  <a:gd name="T7" fmla="*/ 1517577855 h 250"/>
                  <a:gd name="T8" fmla="*/ 2147483647 w 333"/>
                  <a:gd name="T9" fmla="*/ 1499367914 h 250"/>
                  <a:gd name="T10" fmla="*/ 2147483647 w 333"/>
                  <a:gd name="T11" fmla="*/ 1317258645 h 250"/>
                  <a:gd name="T12" fmla="*/ 2030904031 w 333"/>
                  <a:gd name="T13" fmla="*/ 1323326983 h 25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"/>
                  <a:gd name="T22" fmla="*/ 0 h 250"/>
                  <a:gd name="T23" fmla="*/ 333 w 333"/>
                  <a:gd name="T24" fmla="*/ 250 h 25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" h="250">
                    <a:moveTo>
                      <a:pt x="287" y="218"/>
                    </a:moveTo>
                    <a:cubicBezTo>
                      <a:pt x="157" y="218"/>
                      <a:pt x="50" y="124"/>
                      <a:pt x="30" y="0"/>
                    </a:cubicBezTo>
                    <a:cubicBezTo>
                      <a:pt x="19" y="5"/>
                      <a:pt x="10" y="11"/>
                      <a:pt x="0" y="18"/>
                    </a:cubicBezTo>
                    <a:cubicBezTo>
                      <a:pt x="28" y="151"/>
                      <a:pt x="146" y="250"/>
                      <a:pt x="287" y="250"/>
                    </a:cubicBezTo>
                    <a:cubicBezTo>
                      <a:pt x="302" y="250"/>
                      <a:pt x="318" y="249"/>
                      <a:pt x="333" y="247"/>
                    </a:cubicBezTo>
                    <a:cubicBezTo>
                      <a:pt x="326" y="237"/>
                      <a:pt x="320" y="227"/>
                      <a:pt x="315" y="217"/>
                    </a:cubicBezTo>
                    <a:cubicBezTo>
                      <a:pt x="306" y="218"/>
                      <a:pt x="296" y="218"/>
                      <a:pt x="287" y="218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198" name="Freeform 197"/>
              <p:cNvSpPr>
                <a:spLocks/>
              </p:cNvSpPr>
              <p:nvPr/>
            </p:nvSpPr>
            <p:spPr bwMode="gray">
              <a:xfrm>
                <a:off x="0" y="14288"/>
                <a:ext cx="666750" cy="817562"/>
              </a:xfrm>
              <a:custGeom>
                <a:avLst/>
                <a:gdLst>
                  <a:gd name="T0" fmla="*/ 227612476 w 250"/>
                  <a:gd name="T1" fmla="*/ 1734327247 h 332"/>
                  <a:gd name="T2" fmla="*/ 1778222483 w 250"/>
                  <a:gd name="T3" fmla="*/ 175859569 h 332"/>
                  <a:gd name="T4" fmla="*/ 1650190512 w 250"/>
                  <a:gd name="T5" fmla="*/ 0 h 332"/>
                  <a:gd name="T6" fmla="*/ 0 w 250"/>
                  <a:gd name="T7" fmla="*/ 1734327247 h 332"/>
                  <a:gd name="T8" fmla="*/ 21338667 w 250"/>
                  <a:gd name="T9" fmla="*/ 2013275851 h 332"/>
                  <a:gd name="T10" fmla="*/ 234725363 w 250"/>
                  <a:gd name="T11" fmla="*/ 1904121514 h 332"/>
                  <a:gd name="T12" fmla="*/ 227612476 w 250"/>
                  <a:gd name="T13" fmla="*/ 1734327247 h 3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0"/>
                  <a:gd name="T22" fmla="*/ 0 h 332"/>
                  <a:gd name="T23" fmla="*/ 250 w 250"/>
                  <a:gd name="T24" fmla="*/ 332 h 3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0" h="332">
                    <a:moveTo>
                      <a:pt x="32" y="286"/>
                    </a:moveTo>
                    <a:cubicBezTo>
                      <a:pt x="32" y="157"/>
                      <a:pt x="127" y="49"/>
                      <a:pt x="250" y="29"/>
                    </a:cubicBezTo>
                    <a:cubicBezTo>
                      <a:pt x="245" y="19"/>
                      <a:pt x="239" y="9"/>
                      <a:pt x="232" y="0"/>
                    </a:cubicBezTo>
                    <a:cubicBezTo>
                      <a:pt x="100" y="28"/>
                      <a:pt x="0" y="145"/>
                      <a:pt x="0" y="286"/>
                    </a:cubicBezTo>
                    <a:cubicBezTo>
                      <a:pt x="0" y="302"/>
                      <a:pt x="1" y="317"/>
                      <a:pt x="3" y="332"/>
                    </a:cubicBezTo>
                    <a:cubicBezTo>
                      <a:pt x="13" y="325"/>
                      <a:pt x="23" y="319"/>
                      <a:pt x="33" y="314"/>
                    </a:cubicBezTo>
                    <a:cubicBezTo>
                      <a:pt x="33" y="305"/>
                      <a:pt x="32" y="296"/>
                      <a:pt x="32" y="286"/>
                    </a:cubicBezTo>
                    <a:close/>
                  </a:path>
                </a:pathLst>
              </a:custGeom>
              <a:solidFill>
                <a:srgbClr val="968C6D"/>
              </a:solidFill>
              <a:ln w="9525" cap="flat" cmpd="sng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  <p:sp>
            <p:nvSpPr>
              <p:cNvPr id="199" name="Oval 198"/>
              <p:cNvSpPr>
                <a:spLocks noChangeArrowheads="1"/>
              </p:cNvSpPr>
              <p:nvPr/>
            </p:nvSpPr>
            <p:spPr bwMode="gray">
              <a:xfrm>
                <a:off x="495299" y="457200"/>
                <a:ext cx="568325" cy="523875"/>
              </a:xfrm>
              <a:prstGeom prst="ellipse">
                <a:avLst/>
              </a:prstGeom>
              <a:solidFill>
                <a:srgbClr val="EAE8E2"/>
              </a:solidFill>
              <a:ln w="3175">
                <a:solidFill>
                  <a:srgbClr val="FFFFFF">
                    <a:lumMod val="85000"/>
                  </a:srgbClr>
                </a:solidFill>
                <a:miter lim="800000"/>
                <a:headEnd/>
                <a:tailEnd/>
              </a:ln>
            </p:spPr>
            <p:txBody>
              <a:bodyPr wrap="square" anchor="ctr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marL="174808" indent="-174808" algn="ctr" defTabSz="788196">
                  <a:spcBef>
                    <a:spcPct val="20000"/>
                  </a:spcBef>
                  <a:defRPr/>
                </a:pPr>
                <a:endParaRPr lang="en-GB" sz="1050" b="1" kern="0" dirty="0">
                  <a:solidFill>
                    <a:srgbClr val="000000"/>
                  </a:solidFill>
                  <a:latin typeface="+mj-lt"/>
                  <a:cs typeface="Arial" charset="0"/>
                </a:endParaRPr>
              </a:p>
            </p:txBody>
          </p:sp>
          <p:sp>
            <p:nvSpPr>
              <p:cNvPr id="200" name="Freeform 199"/>
              <p:cNvSpPr>
                <a:spLocks/>
              </p:cNvSpPr>
              <p:nvPr/>
            </p:nvSpPr>
            <p:spPr bwMode="gray">
              <a:xfrm>
                <a:off x="84136" y="85725"/>
                <a:ext cx="676275" cy="701675"/>
              </a:xfrm>
              <a:custGeom>
                <a:avLst/>
                <a:gdLst>
                  <a:gd name="T0" fmla="*/ 1417781575 w 254"/>
                  <a:gd name="T1" fmla="*/ 927414837 h 285"/>
                  <a:gd name="T2" fmla="*/ 1800582420 w 254"/>
                  <a:gd name="T3" fmla="*/ 824367137 h 285"/>
                  <a:gd name="T4" fmla="*/ 1545381857 w 254"/>
                  <a:gd name="T5" fmla="*/ 0 h 285"/>
                  <a:gd name="T6" fmla="*/ 0 w 254"/>
                  <a:gd name="T7" fmla="*/ 1557814467 h 285"/>
                  <a:gd name="T8" fmla="*/ 7090238 w 254"/>
                  <a:gd name="T9" fmla="*/ 1727536036 h 285"/>
                  <a:gd name="T10" fmla="*/ 992446969 w 254"/>
                  <a:gd name="T11" fmla="*/ 1515381613 h 285"/>
                  <a:gd name="T12" fmla="*/ 1417781575 w 254"/>
                  <a:gd name="T13" fmla="*/ 927414837 h 28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4"/>
                  <a:gd name="T22" fmla="*/ 0 h 285"/>
                  <a:gd name="T23" fmla="*/ 254 w 254"/>
                  <a:gd name="T24" fmla="*/ 285 h 28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4" h="285">
                    <a:moveTo>
                      <a:pt x="200" y="153"/>
                    </a:moveTo>
                    <a:cubicBezTo>
                      <a:pt x="217" y="143"/>
                      <a:pt x="236" y="137"/>
                      <a:pt x="254" y="136"/>
                    </a:cubicBezTo>
                    <a:cubicBezTo>
                      <a:pt x="253" y="87"/>
                      <a:pt x="240" y="41"/>
                      <a:pt x="218" y="0"/>
                    </a:cubicBezTo>
                    <a:cubicBezTo>
                      <a:pt x="95" y="20"/>
                      <a:pt x="0" y="128"/>
                      <a:pt x="0" y="257"/>
                    </a:cubicBezTo>
                    <a:cubicBezTo>
                      <a:pt x="0" y="267"/>
                      <a:pt x="1" y="276"/>
                      <a:pt x="1" y="285"/>
                    </a:cubicBezTo>
                    <a:cubicBezTo>
                      <a:pt x="43" y="263"/>
                      <a:pt x="90" y="251"/>
                      <a:pt x="140" y="250"/>
                    </a:cubicBezTo>
                    <a:cubicBezTo>
                      <a:pt x="142" y="211"/>
                      <a:pt x="164" y="174"/>
                      <a:pt x="200" y="153"/>
                    </a:cubicBez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square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 kern="0" dirty="0">
                  <a:solidFill>
                    <a:sysClr val="windowText" lastClr="000000"/>
                  </a:solidFill>
                  <a:latin typeface="+mj-lt"/>
                </a:endParaRPr>
              </a:p>
            </p:txBody>
          </p:sp>
        </p:grpSp>
        <p:sp>
          <p:nvSpPr>
            <p:cNvPr id="188" name="Text Box 8"/>
            <p:cNvSpPr txBox="1">
              <a:spLocks noChangeArrowheads="1"/>
            </p:cNvSpPr>
            <p:nvPr/>
          </p:nvSpPr>
          <p:spPr bwMode="gray">
            <a:xfrm rot="18892725">
              <a:off x="661148" y="1105552"/>
              <a:ext cx="1279051" cy="528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spcFirstLastPara="1" wrap="none" numCol="1">
              <a:prstTxWarp prst="textArchUp">
                <a:avLst/>
              </a:prstTxWarp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2800" b="1" dirty="0">
                  <a:solidFill>
                    <a:schemeClr val="bg2"/>
                  </a:solidFill>
                  <a:latin typeface="+mj-lt"/>
                  <a:cs typeface="Arial" charset="0"/>
                </a:rPr>
                <a:t>Institutional</a:t>
              </a:r>
              <a:endParaRPr lang="en-GB" sz="2400" b="1" dirty="0">
                <a:solidFill>
                  <a:schemeClr val="bg2"/>
                </a:solidFill>
                <a:latin typeface="+mj-lt"/>
                <a:cs typeface="Arial" charset="0"/>
              </a:endParaRPr>
            </a:p>
          </p:txBody>
        </p:sp>
        <p:sp>
          <p:nvSpPr>
            <p:cNvPr id="189" name="Text Box 8"/>
            <p:cNvSpPr txBox="1">
              <a:spLocks noChangeArrowheads="1"/>
            </p:cNvSpPr>
            <p:nvPr/>
          </p:nvSpPr>
          <p:spPr bwMode="gray">
            <a:xfrm rot="2264172">
              <a:off x="2518198" y="959594"/>
              <a:ext cx="1279051" cy="528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spcFirstLastPara="1" wrap="square" numCol="1">
              <a:prstTxWarp prst="textArchUp">
                <a:avLst/>
              </a:prstTxWarp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b="1" dirty="0">
                  <a:solidFill>
                    <a:schemeClr val="bg2"/>
                  </a:solidFill>
                  <a:latin typeface="+mj-lt"/>
                  <a:cs typeface="Arial" charset="0"/>
                </a:rPr>
                <a:t>Management</a:t>
              </a:r>
            </a:p>
          </p:txBody>
        </p:sp>
        <p:sp>
          <p:nvSpPr>
            <p:cNvPr id="190" name="Text Box 9"/>
            <p:cNvSpPr txBox="1">
              <a:spLocks noChangeArrowheads="1"/>
            </p:cNvSpPr>
            <p:nvPr/>
          </p:nvSpPr>
          <p:spPr bwMode="gray">
            <a:xfrm rot="2558317">
              <a:off x="622417" y="3146222"/>
              <a:ext cx="1515381" cy="3996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spcFirstLastPara="1" wrap="square" numCol="1">
              <a:prstTxWarp prst="textArchDown">
                <a:avLst/>
              </a:prstTxWarp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1050" b="1" dirty="0">
                  <a:solidFill>
                    <a:schemeClr val="bg2"/>
                  </a:solidFill>
                  <a:latin typeface="+mj-lt"/>
                  <a:cs typeface="Arial" charset="0"/>
                </a:rPr>
                <a:t>Personnel </a:t>
              </a:r>
              <a:endParaRPr lang="en-GB" b="1" dirty="0">
                <a:solidFill>
                  <a:schemeClr val="bg2"/>
                </a:solidFill>
                <a:latin typeface="+mj-lt"/>
                <a:cs typeface="Arial" charset="0"/>
              </a:endParaRPr>
            </a:p>
          </p:txBody>
        </p:sp>
        <p:sp>
          <p:nvSpPr>
            <p:cNvPr id="191" name="Text Box 9"/>
            <p:cNvSpPr txBox="1">
              <a:spLocks noChangeArrowheads="1"/>
            </p:cNvSpPr>
            <p:nvPr/>
          </p:nvSpPr>
          <p:spPr bwMode="gray">
            <a:xfrm rot="19010275">
              <a:off x="2641443" y="2976774"/>
              <a:ext cx="1515381" cy="3996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spcFirstLastPara="1" wrap="square" numCol="1">
              <a:prstTxWarp prst="textArchDown">
                <a:avLst/>
              </a:prstTxWarp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b="1" dirty="0">
                  <a:solidFill>
                    <a:schemeClr val="bg2"/>
                  </a:solidFill>
                  <a:latin typeface="+mj-lt"/>
                  <a:cs typeface="Arial" charset="0"/>
                </a:rPr>
                <a:t>Operational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2718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5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Langkah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Pembentukan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-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Tahapan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Program Mentoring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1" name="Content Placeholder 20"/>
          <p:cNvSpPr>
            <a:spLocks noGrp="1"/>
          </p:cNvSpPr>
          <p:nvPr>
            <p:ph sz="quarter" idx="15"/>
          </p:nvPr>
        </p:nvSpPr>
        <p:spPr>
          <a:xfrm>
            <a:off x="5558783" y="1219992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4" name="Oval 23"/>
          <p:cNvSpPr/>
          <p:nvPr/>
        </p:nvSpPr>
        <p:spPr bwMode="ltGray">
          <a:xfrm>
            <a:off x="1579887" y="1698495"/>
            <a:ext cx="1502500" cy="1190070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latin typeface="+mj-lt"/>
              </a:rPr>
              <a:t>Asesmen</a:t>
            </a:r>
            <a:endParaRPr lang="en-US" b="1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6" name="Oval 25"/>
          <p:cNvSpPr/>
          <p:nvPr/>
        </p:nvSpPr>
        <p:spPr bwMode="ltGray">
          <a:xfrm>
            <a:off x="5960645" y="1698495"/>
            <a:ext cx="1502500" cy="1190070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+mj-lt"/>
              </a:rPr>
              <a:t>Monitoring</a:t>
            </a:r>
          </a:p>
        </p:txBody>
      </p:sp>
      <p:sp>
        <p:nvSpPr>
          <p:cNvPr id="28" name="Oval 27"/>
          <p:cNvSpPr/>
          <p:nvPr/>
        </p:nvSpPr>
        <p:spPr bwMode="ltGray">
          <a:xfrm>
            <a:off x="3770265" y="1698495"/>
            <a:ext cx="1502500" cy="1190070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+mj-lt"/>
              </a:rPr>
              <a:t>Peta </a:t>
            </a:r>
            <a:r>
              <a:rPr lang="en-US" b="1" dirty="0" err="1" smtClean="0">
                <a:solidFill>
                  <a:schemeClr val="bg1"/>
                </a:solidFill>
                <a:latin typeface="+mj-lt"/>
              </a:rPr>
              <a:t>Jalan</a:t>
            </a:r>
            <a:endParaRPr lang="en-US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93713" y="3043627"/>
            <a:ext cx="2207184" cy="1778455"/>
          </a:xfrm>
          <a:prstGeom prst="rect">
            <a:avLst/>
          </a:prstGeom>
          <a:noFill/>
        </p:spPr>
        <p:txBody>
          <a:bodyPr wrap="square" lIns="0" tIns="0" rIns="91440" bIns="0" rtlCol="0">
            <a:noAutofit/>
          </a:bodyPr>
          <a:lstStyle/>
          <a:p>
            <a:pPr>
              <a:spcAft>
                <a:spcPts val="300"/>
              </a:spcAft>
              <a:defRPr/>
            </a:pPr>
            <a:r>
              <a:rPr lang="en-US" sz="1100" dirty="0" smtClean="0">
                <a:latin typeface="+mj-lt"/>
              </a:rPr>
              <a:t>Program </a:t>
            </a:r>
            <a:r>
              <a:rPr lang="en-US" sz="1100" dirty="0" err="1" smtClean="0">
                <a:latin typeface="+mj-lt"/>
              </a:rPr>
              <a:t>pendampingan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CoE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dimulai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dengan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cara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mengukur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kondisi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saat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ini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sehingga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bisa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diidentifikasi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celah</a:t>
            </a:r>
            <a:r>
              <a:rPr lang="en-US" sz="1100" dirty="0" smtClean="0">
                <a:latin typeface="+mj-lt"/>
              </a:rPr>
              <a:t> yang </a:t>
            </a:r>
            <a:r>
              <a:rPr lang="en-US" sz="1100" dirty="0" err="1" smtClean="0">
                <a:latin typeface="+mj-lt"/>
              </a:rPr>
              <a:t>harus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diperbaiki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untuk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mencapai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CoE</a:t>
            </a:r>
            <a:r>
              <a:rPr lang="en-US" sz="1100" dirty="0" smtClean="0">
                <a:latin typeface="+mj-lt"/>
              </a:rPr>
              <a:t>.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75441" y="3043627"/>
            <a:ext cx="2207184" cy="1778455"/>
          </a:xfrm>
          <a:prstGeom prst="rect">
            <a:avLst/>
          </a:prstGeom>
          <a:noFill/>
        </p:spPr>
        <p:txBody>
          <a:bodyPr wrap="square" lIns="0" tIns="0" rIns="91440" bIns="0" rtlCol="0">
            <a:noAutofit/>
          </a:bodyPr>
          <a:lstStyle/>
          <a:p>
            <a:pPr>
              <a:spcAft>
                <a:spcPts val="300"/>
              </a:spcAft>
              <a:defRPr/>
            </a:pPr>
            <a:r>
              <a:rPr lang="en-US" sz="1100" dirty="0" err="1" smtClean="0">
                <a:latin typeface="+mj-lt"/>
              </a:rPr>
              <a:t>Celah</a:t>
            </a:r>
            <a:r>
              <a:rPr lang="en-US" sz="1100" dirty="0" smtClean="0">
                <a:latin typeface="+mj-lt"/>
              </a:rPr>
              <a:t> yang </a:t>
            </a:r>
            <a:r>
              <a:rPr lang="en-US" sz="1100" dirty="0" err="1" smtClean="0">
                <a:latin typeface="+mj-lt"/>
              </a:rPr>
              <a:t>teridentifikasi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dalam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tahap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sebelumnya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menjadi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dasar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penyusunan</a:t>
            </a:r>
            <a:r>
              <a:rPr lang="en-US" sz="1100" dirty="0" smtClean="0">
                <a:latin typeface="+mj-lt"/>
              </a:rPr>
              <a:t> Roadmap yang </a:t>
            </a:r>
            <a:r>
              <a:rPr lang="en-US" sz="1100" dirty="0" err="1" smtClean="0">
                <a:latin typeface="+mj-lt"/>
              </a:rPr>
              <a:t>berisi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serangkaian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langkah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inisiatif</a:t>
            </a:r>
            <a:r>
              <a:rPr lang="en-US" sz="1100" dirty="0" smtClean="0">
                <a:latin typeface="+mj-lt"/>
              </a:rPr>
              <a:t> yang </a:t>
            </a:r>
            <a:r>
              <a:rPr lang="en-US" sz="1100" dirty="0" err="1" smtClean="0">
                <a:latin typeface="+mj-lt"/>
              </a:rPr>
              <a:t>direncanakan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dengan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penjabaran</a:t>
            </a:r>
            <a:r>
              <a:rPr lang="en-US" sz="1100" dirty="0" smtClean="0">
                <a:latin typeface="+mj-lt"/>
              </a:rPr>
              <a:t> yang </a:t>
            </a:r>
            <a:r>
              <a:rPr lang="en-US" sz="1100" dirty="0" err="1" smtClean="0">
                <a:latin typeface="+mj-lt"/>
              </a:rPr>
              <a:t>mendetail</a:t>
            </a:r>
            <a:r>
              <a:rPr lang="en-US" sz="1100" dirty="0" smtClean="0">
                <a:latin typeface="+mj-lt"/>
              </a:rPr>
              <a:t> (</a:t>
            </a:r>
            <a:r>
              <a:rPr lang="en-US" sz="1100" dirty="0" err="1" smtClean="0">
                <a:latin typeface="+mj-lt"/>
              </a:rPr>
              <a:t>beserta</a:t>
            </a:r>
            <a:r>
              <a:rPr lang="en-US" sz="1100" dirty="0" smtClean="0">
                <a:latin typeface="+mj-lt"/>
              </a:rPr>
              <a:t> target </a:t>
            </a:r>
            <a:r>
              <a:rPr lang="en-US" sz="1100" dirty="0" err="1" smtClean="0">
                <a:latin typeface="+mj-lt"/>
              </a:rPr>
              <a:t>waktu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penyelesaian</a:t>
            </a:r>
            <a:r>
              <a:rPr lang="en-US" sz="1100" dirty="0" smtClean="0">
                <a:latin typeface="+mj-lt"/>
              </a:rPr>
              <a:t>). Roadmap </a:t>
            </a:r>
            <a:r>
              <a:rPr lang="en-US" sz="1100" dirty="0" err="1" smtClean="0">
                <a:latin typeface="+mj-lt"/>
              </a:rPr>
              <a:t>ini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menjadi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panduan</a:t>
            </a:r>
            <a:r>
              <a:rPr lang="en-US" sz="1100" dirty="0" smtClean="0">
                <a:latin typeface="+mj-lt"/>
              </a:rPr>
              <a:t> program </a:t>
            </a:r>
            <a:r>
              <a:rPr lang="en-US" sz="1100" dirty="0" err="1" smtClean="0">
                <a:latin typeface="+mj-lt"/>
              </a:rPr>
              <a:t>pendampingan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menuju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CoE</a:t>
            </a:r>
            <a:endParaRPr lang="en-US" sz="1100" dirty="0" smtClean="0">
              <a:latin typeface="+mj-l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77184" y="3027280"/>
            <a:ext cx="2207184" cy="1778455"/>
          </a:xfrm>
          <a:prstGeom prst="rect">
            <a:avLst/>
          </a:prstGeom>
          <a:noFill/>
        </p:spPr>
        <p:txBody>
          <a:bodyPr wrap="square" lIns="0" tIns="0" rIns="91440" bIns="0" rtlCol="0">
            <a:noAutofit/>
          </a:bodyPr>
          <a:lstStyle/>
          <a:p>
            <a:pPr>
              <a:spcAft>
                <a:spcPts val="300"/>
              </a:spcAft>
              <a:defRPr/>
            </a:pPr>
            <a:r>
              <a:rPr lang="en-US" sz="1100" dirty="0" err="1" smtClean="0">
                <a:latin typeface="+mj-lt"/>
              </a:rPr>
              <a:t>Tahapan</a:t>
            </a:r>
            <a:r>
              <a:rPr lang="en-US" sz="1100" dirty="0" smtClean="0">
                <a:latin typeface="+mj-lt"/>
              </a:rPr>
              <a:t> yang </a:t>
            </a:r>
            <a:r>
              <a:rPr lang="en-US" sz="1100" dirty="0" err="1" smtClean="0">
                <a:latin typeface="+mj-lt"/>
              </a:rPr>
              <a:t>penting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untuk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dilakukan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secara</a:t>
            </a:r>
            <a:r>
              <a:rPr lang="en-US" sz="1100" dirty="0" smtClean="0">
                <a:latin typeface="+mj-lt"/>
              </a:rPr>
              <a:t> regular </a:t>
            </a:r>
            <a:r>
              <a:rPr lang="en-US" sz="1100" dirty="0" err="1" smtClean="0">
                <a:latin typeface="+mj-lt"/>
              </a:rPr>
              <a:t>dan</a:t>
            </a:r>
            <a:r>
              <a:rPr lang="en-US" sz="1100" dirty="0" smtClean="0">
                <a:latin typeface="+mj-lt"/>
              </a:rPr>
              <a:t> periodic </a:t>
            </a:r>
            <a:r>
              <a:rPr lang="en-US" sz="1100" dirty="0" err="1" smtClean="0">
                <a:latin typeface="+mj-lt"/>
              </a:rPr>
              <a:t>adalah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tahapan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pengwasan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keberjalanan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inisiatif</a:t>
            </a:r>
            <a:r>
              <a:rPr lang="en-US" sz="1100" dirty="0" smtClean="0">
                <a:latin typeface="+mj-lt"/>
              </a:rPr>
              <a:t> yang </a:t>
            </a:r>
            <a:r>
              <a:rPr lang="en-US" sz="1100" dirty="0" err="1" smtClean="0">
                <a:latin typeface="+mj-lt"/>
              </a:rPr>
              <a:t>sudah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direncanakan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dalam</a:t>
            </a:r>
            <a:r>
              <a:rPr lang="en-US" sz="1100" dirty="0" smtClean="0">
                <a:latin typeface="+mj-lt"/>
              </a:rPr>
              <a:t> </a:t>
            </a:r>
            <a:r>
              <a:rPr lang="en-US" sz="1100" dirty="0" err="1" smtClean="0">
                <a:latin typeface="+mj-lt"/>
              </a:rPr>
              <a:t>jabaran</a:t>
            </a:r>
            <a:r>
              <a:rPr lang="en-US" sz="1100" dirty="0" smtClean="0">
                <a:latin typeface="+mj-lt"/>
              </a:rPr>
              <a:t> Roadmap</a:t>
            </a:r>
          </a:p>
        </p:txBody>
      </p:sp>
      <p:cxnSp>
        <p:nvCxnSpPr>
          <p:cNvPr id="32" name="Shape 18"/>
          <p:cNvCxnSpPr>
            <a:stCxn id="26" idx="6"/>
            <a:endCxn id="24" idx="2"/>
          </p:cNvCxnSpPr>
          <p:nvPr/>
        </p:nvCxnSpPr>
        <p:spPr>
          <a:xfrm flipH="1">
            <a:off x="1579887" y="2293530"/>
            <a:ext cx="5883259" cy="10454"/>
          </a:xfrm>
          <a:prstGeom prst="bentConnector5">
            <a:avLst>
              <a:gd name="adj1" fmla="val -4038"/>
              <a:gd name="adj2" fmla="val -9655252"/>
              <a:gd name="adj3" fmla="val 104038"/>
            </a:avLst>
          </a:prstGeom>
          <a:noFill/>
          <a:ln w="19050" cap="flat">
            <a:solidFill>
              <a:srgbClr val="BBB0A6"/>
            </a:solidFill>
            <a:prstDash val="sysDot"/>
            <a:miter lim="800000"/>
            <a:headEnd type="none" w="med" len="med"/>
            <a:tailEnd type="triangle" w="med" len="med"/>
          </a:ln>
        </p:spPr>
      </p:cxnSp>
      <p:cxnSp>
        <p:nvCxnSpPr>
          <p:cNvPr id="34" name="Straight Connector 33"/>
          <p:cNvCxnSpPr>
            <a:endCxn id="26" idx="2"/>
          </p:cNvCxnSpPr>
          <p:nvPr/>
        </p:nvCxnSpPr>
        <p:spPr>
          <a:xfrm flipV="1">
            <a:off x="5255197" y="2293530"/>
            <a:ext cx="705449" cy="2"/>
          </a:xfrm>
          <a:prstGeom prst="line">
            <a:avLst/>
          </a:prstGeom>
          <a:noFill/>
          <a:ln w="19050" cap="flat">
            <a:solidFill>
              <a:srgbClr val="BBB0A6"/>
            </a:solidFill>
            <a:prstDash val="sysDot"/>
            <a:miter lim="800000"/>
            <a:headEnd type="none" w="med" len="med"/>
            <a:tailEnd type="triangle" w="med" len="med"/>
          </a:ln>
        </p:spPr>
      </p:cxnSp>
      <p:cxnSp>
        <p:nvCxnSpPr>
          <p:cNvPr id="35" name="Straight Connector 34"/>
          <p:cNvCxnSpPr>
            <a:endCxn id="28" idx="2"/>
          </p:cNvCxnSpPr>
          <p:nvPr/>
        </p:nvCxnSpPr>
        <p:spPr>
          <a:xfrm flipV="1">
            <a:off x="3083557" y="2272236"/>
            <a:ext cx="686715" cy="2"/>
          </a:xfrm>
          <a:prstGeom prst="line">
            <a:avLst/>
          </a:prstGeom>
          <a:noFill/>
          <a:ln w="19050" cap="flat">
            <a:solidFill>
              <a:srgbClr val="BBB0A6"/>
            </a:solidFill>
            <a:prstDash val="sysDot"/>
            <a:miter lim="800000"/>
            <a:headEnd type="none" w="med" len="med"/>
            <a:tailEnd type="triangle" w="med" len="med"/>
          </a:ln>
        </p:spPr>
      </p:cxnSp>
      <p:sp>
        <p:nvSpPr>
          <p:cNvPr id="37" name="Oval 36"/>
          <p:cNvSpPr/>
          <p:nvPr/>
        </p:nvSpPr>
        <p:spPr bwMode="ltGray">
          <a:xfrm>
            <a:off x="2067520" y="1486152"/>
            <a:ext cx="527230" cy="41759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/>
            <a:r>
              <a:rPr lang="en-US" sz="2400" b="1" dirty="0" smtClean="0">
                <a:solidFill>
                  <a:schemeClr val="accent5"/>
                </a:solidFill>
                <a:latin typeface="+mj-lt"/>
              </a:rPr>
              <a:t>1</a:t>
            </a:r>
          </a:p>
        </p:txBody>
      </p:sp>
      <p:sp>
        <p:nvSpPr>
          <p:cNvPr id="38" name="Oval 37"/>
          <p:cNvSpPr/>
          <p:nvPr/>
        </p:nvSpPr>
        <p:spPr bwMode="ltGray">
          <a:xfrm>
            <a:off x="4257899" y="1486152"/>
            <a:ext cx="527230" cy="41759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/>
            <a:r>
              <a:rPr lang="en-US" sz="2400" b="1" dirty="0" smtClean="0">
                <a:solidFill>
                  <a:schemeClr val="accent5"/>
                </a:solidFill>
                <a:latin typeface="+mj-lt"/>
              </a:rPr>
              <a:t>2</a:t>
            </a:r>
          </a:p>
        </p:txBody>
      </p:sp>
      <p:sp>
        <p:nvSpPr>
          <p:cNvPr id="39" name="Oval 38"/>
          <p:cNvSpPr/>
          <p:nvPr/>
        </p:nvSpPr>
        <p:spPr bwMode="ltGray">
          <a:xfrm>
            <a:off x="6448279" y="1486152"/>
            <a:ext cx="527230" cy="41759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algn="ctr"/>
            <a:r>
              <a:rPr lang="en-US" sz="2400" b="1" dirty="0" smtClean="0">
                <a:solidFill>
                  <a:schemeClr val="accent5"/>
                </a:solidFill>
                <a:latin typeface="+mj-lt"/>
              </a:rPr>
              <a:t>3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093713" y="1044589"/>
            <a:ext cx="6790655" cy="1928452"/>
          </a:xfrm>
          <a:prstGeom prst="rect">
            <a:avLst/>
          </a:prstGeom>
          <a:noFill/>
          <a:ln w="12700">
            <a:solidFill>
              <a:schemeClr val="accent5"/>
            </a:solidFill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198436" y="1082259"/>
            <a:ext cx="1635825" cy="21544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b="1" noProof="0" dirty="0" err="1" smtClean="0">
                <a:latin typeface="+mj-lt"/>
                <a:cs typeface="Arial" pitchFamily="34" charset="0"/>
              </a:rPr>
              <a:t>Siklus</a:t>
            </a:r>
            <a:r>
              <a:rPr lang="en-GB" b="1" noProof="0" dirty="0" smtClean="0">
                <a:latin typeface="+mj-lt"/>
                <a:cs typeface="Arial" pitchFamily="34" charset="0"/>
              </a:rPr>
              <a:t> Mentoring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3973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Langkah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Pembentukan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Pengukuran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6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74" name="Rectangle 173"/>
          <p:cNvSpPr/>
          <p:nvPr/>
        </p:nvSpPr>
        <p:spPr>
          <a:xfrm>
            <a:off x="525378" y="2571751"/>
            <a:ext cx="1935926" cy="194080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tiap</a:t>
            </a:r>
            <a:r>
              <a:rPr lang="en-GB" sz="1200" dirty="0" smtClean="0">
                <a:latin typeface="+mj-lt"/>
              </a:rPr>
              <a:t> indicator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, </a:t>
            </a:r>
            <a:r>
              <a:rPr lang="en-GB" sz="1200" dirty="0" err="1" smtClean="0">
                <a:latin typeface="+mj-lt"/>
              </a:rPr>
              <a:t>dilakukan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penentuan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tingkat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kematangan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dengan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cara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membandingkan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kondisi</a:t>
            </a:r>
            <a:r>
              <a:rPr lang="en-GB" sz="1200" dirty="0" smtClean="0">
                <a:latin typeface="+mj-lt"/>
              </a:rPr>
              <a:t> actual </a:t>
            </a:r>
            <a:r>
              <a:rPr lang="en-GB" sz="1200" dirty="0" err="1" smtClean="0">
                <a:latin typeface="+mj-lt"/>
              </a:rPr>
              <a:t>dengan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definisi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tingkat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kematangan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tiap</a:t>
            </a:r>
            <a:r>
              <a:rPr lang="en-GB" sz="1200" dirty="0" smtClean="0">
                <a:latin typeface="+mj-lt"/>
              </a:rPr>
              <a:t> indicator yang </a:t>
            </a:r>
            <a:r>
              <a:rPr lang="en-GB" sz="1200" dirty="0" err="1" smtClean="0">
                <a:latin typeface="+mj-lt"/>
              </a:rPr>
              <a:t>tertera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pada</a:t>
            </a:r>
            <a:r>
              <a:rPr lang="en-GB" sz="1200" dirty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lembar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asesmen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CoE</a:t>
            </a:r>
            <a:endParaRPr lang="en-GB" sz="1200" dirty="0">
              <a:latin typeface="+mj-lt"/>
            </a:endParaRPr>
          </a:p>
        </p:txBody>
      </p:sp>
      <p:grpSp>
        <p:nvGrpSpPr>
          <p:cNvPr id="43" name="Group 62"/>
          <p:cNvGrpSpPr>
            <a:grpSpLocks/>
          </p:cNvGrpSpPr>
          <p:nvPr/>
        </p:nvGrpSpPr>
        <p:grpSpPr bwMode="auto">
          <a:xfrm>
            <a:off x="522674" y="1008840"/>
            <a:ext cx="8327476" cy="1401641"/>
            <a:chOff x="2718" y="2688"/>
            <a:chExt cx="2122" cy="372"/>
          </a:xfrm>
          <a:solidFill>
            <a:schemeClr val="tx2"/>
          </a:solidFill>
        </p:grpSpPr>
        <p:sp>
          <p:nvSpPr>
            <p:cNvPr id="44" name="AutoShape 63"/>
            <p:cNvSpPr>
              <a:spLocks noChangeArrowheads="1"/>
            </p:cNvSpPr>
            <p:nvPr/>
          </p:nvSpPr>
          <p:spPr bwMode="auto">
            <a:xfrm>
              <a:off x="2718" y="2688"/>
              <a:ext cx="633" cy="372"/>
            </a:xfrm>
            <a:prstGeom prst="chevron">
              <a:avLst>
                <a:gd name="adj" fmla="val 38168"/>
              </a:avLst>
            </a:prstGeom>
            <a:grpFill/>
            <a:ln w="19050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69145" tIns="0" rIns="0" bIns="0" anchor="ctr"/>
            <a:lstStyle/>
            <a:p>
              <a:pPr marL="0" marR="0" lvl="0" indent="0" algn="ctr" defTabSz="9953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90000"/>
                <a:buFontTx/>
                <a:buNone/>
                <a:tabLst/>
                <a:defRPr/>
              </a:pPr>
              <a:r>
                <a:rPr lang="en-US" kern="0" dirty="0" err="1" smtClean="0">
                  <a:solidFill>
                    <a:schemeClr val="bg1"/>
                  </a:solidFill>
                  <a:latin typeface="+mj-lt"/>
                  <a:cs typeface="Arial" charset="0"/>
                </a:rPr>
                <a:t>Penentuan</a:t>
              </a:r>
              <a:r>
                <a:rPr lang="en-US" kern="0" dirty="0" smtClean="0">
                  <a:solidFill>
                    <a:schemeClr val="bg1"/>
                  </a:solidFill>
                  <a:latin typeface="+mj-lt"/>
                  <a:cs typeface="Arial" charset="0"/>
                </a:rPr>
                <a:t> Tingkat </a:t>
              </a:r>
              <a:r>
                <a:rPr lang="en-US" kern="0" dirty="0" err="1" smtClean="0">
                  <a:solidFill>
                    <a:schemeClr val="bg1"/>
                  </a:solidFill>
                  <a:latin typeface="+mj-lt"/>
                  <a:cs typeface="Arial" charset="0"/>
                </a:rPr>
                <a:t>Kematangan</a:t>
              </a:r>
              <a:endParaRPr kumimoji="0" lang="en-US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sp>
          <p:nvSpPr>
            <p:cNvPr id="45" name="AutoShape 64"/>
            <p:cNvSpPr>
              <a:spLocks noChangeArrowheads="1"/>
            </p:cNvSpPr>
            <p:nvPr/>
          </p:nvSpPr>
          <p:spPr bwMode="auto">
            <a:xfrm>
              <a:off x="3212" y="2688"/>
              <a:ext cx="633" cy="372"/>
            </a:xfrm>
            <a:prstGeom prst="chevron">
              <a:avLst>
                <a:gd name="adj" fmla="val 38168"/>
              </a:avLst>
            </a:prstGeom>
            <a:solidFill>
              <a:schemeClr val="accent2"/>
            </a:solidFill>
            <a:ln w="19050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69145" tIns="0" rIns="0" bIns="0" anchor="ctr"/>
            <a:lstStyle/>
            <a:p>
              <a:pPr marL="0" marR="0" lvl="0" indent="0" algn="ctr" defTabSz="9953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90000"/>
                <a:buFontTx/>
                <a:buNone/>
                <a:tabLst/>
                <a:defRPr/>
              </a:pPr>
              <a:r>
                <a:rPr kumimoji="0" lang="en-US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Pengumpulan</a:t>
              </a:r>
              <a:r>
                <a:rPr kumimoji="0" lang="en-US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 </a:t>
              </a:r>
              <a:r>
                <a:rPr kumimoji="0" lang="en-US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Bukti</a:t>
              </a:r>
              <a:r>
                <a:rPr kumimoji="0" lang="en-US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 </a:t>
              </a:r>
              <a:r>
                <a:rPr kumimoji="0" lang="en-US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Dukung</a:t>
              </a:r>
              <a:endParaRPr kumimoji="0" lang="en-US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sp>
          <p:nvSpPr>
            <p:cNvPr id="46" name="AutoShape 65"/>
            <p:cNvSpPr>
              <a:spLocks noChangeArrowheads="1"/>
            </p:cNvSpPr>
            <p:nvPr/>
          </p:nvSpPr>
          <p:spPr bwMode="auto">
            <a:xfrm>
              <a:off x="3705" y="2688"/>
              <a:ext cx="633" cy="372"/>
            </a:xfrm>
            <a:prstGeom prst="chevron">
              <a:avLst>
                <a:gd name="adj" fmla="val 38168"/>
              </a:avLst>
            </a:prstGeom>
            <a:solidFill>
              <a:schemeClr val="accent5"/>
            </a:solidFill>
            <a:ln w="19050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69145" tIns="0" rIns="0" bIns="0" anchor="ctr"/>
            <a:lstStyle/>
            <a:p>
              <a:pPr marL="0" marR="0" lvl="0" indent="0" algn="ctr" defTabSz="9953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90000"/>
                <a:buFontTx/>
                <a:buNone/>
                <a:tabLst/>
                <a:defRPr/>
              </a:pPr>
              <a:r>
                <a:rPr lang="en-US" kern="0" dirty="0" err="1" smtClean="0">
                  <a:solidFill>
                    <a:schemeClr val="bg1"/>
                  </a:solidFill>
                  <a:latin typeface="+mj-lt"/>
                  <a:cs typeface="Arial" charset="0"/>
                </a:rPr>
                <a:t>Validasi</a:t>
              </a:r>
              <a:r>
                <a:rPr lang="en-US" kern="0" dirty="0" smtClean="0">
                  <a:solidFill>
                    <a:schemeClr val="bg1"/>
                  </a:solidFill>
                  <a:latin typeface="+mj-lt"/>
                  <a:cs typeface="Arial" charset="0"/>
                </a:rPr>
                <a:t> </a:t>
              </a:r>
              <a:r>
                <a:rPr lang="en-US" kern="0" dirty="0" err="1" smtClean="0">
                  <a:solidFill>
                    <a:schemeClr val="bg1"/>
                  </a:solidFill>
                  <a:latin typeface="+mj-lt"/>
                  <a:cs typeface="Arial" charset="0"/>
                </a:rPr>
                <a:t>dan</a:t>
              </a:r>
              <a:r>
                <a:rPr lang="en-US" kern="0" dirty="0" smtClean="0">
                  <a:solidFill>
                    <a:schemeClr val="bg1"/>
                  </a:solidFill>
                  <a:latin typeface="+mj-lt"/>
                  <a:cs typeface="Arial" charset="0"/>
                </a:rPr>
                <a:t> </a:t>
              </a:r>
              <a:r>
                <a:rPr lang="en-US" kern="0" dirty="0" err="1" smtClean="0">
                  <a:solidFill>
                    <a:schemeClr val="bg1"/>
                  </a:solidFill>
                  <a:latin typeface="+mj-lt"/>
                  <a:cs typeface="Arial" charset="0"/>
                </a:rPr>
                <a:t>Kalibrasi</a:t>
              </a:r>
              <a:endParaRPr kumimoji="0" lang="en-US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sp>
          <p:nvSpPr>
            <p:cNvPr id="47" name="AutoShape 65"/>
            <p:cNvSpPr>
              <a:spLocks noChangeArrowheads="1"/>
            </p:cNvSpPr>
            <p:nvPr/>
          </p:nvSpPr>
          <p:spPr bwMode="auto">
            <a:xfrm>
              <a:off x="4207" y="2688"/>
              <a:ext cx="633" cy="372"/>
            </a:xfrm>
            <a:prstGeom prst="chevron">
              <a:avLst>
                <a:gd name="adj" fmla="val 38168"/>
              </a:avLst>
            </a:prstGeom>
            <a:solidFill>
              <a:schemeClr val="accent6"/>
            </a:solidFill>
            <a:ln w="19050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69145" tIns="0" rIns="0" bIns="0" anchor="ctr"/>
            <a:lstStyle/>
            <a:p>
              <a:pPr marL="0" marR="0" lvl="0" indent="0" algn="ctr" defTabSz="99536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90000"/>
                <a:buFontTx/>
                <a:buNone/>
                <a:tabLst/>
                <a:defRPr/>
              </a:pPr>
              <a:r>
                <a:rPr kumimoji="0" lang="en-US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Analisis</a:t>
              </a:r>
              <a:r>
                <a:rPr kumimoji="0" lang="en-US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 Gap</a:t>
              </a:r>
            </a:p>
          </p:txBody>
        </p:sp>
      </p:grpSp>
      <p:sp>
        <p:nvSpPr>
          <p:cNvPr id="48" name="Rectangle 47"/>
          <p:cNvSpPr/>
          <p:nvPr/>
        </p:nvSpPr>
        <p:spPr>
          <a:xfrm>
            <a:off x="2590962" y="2571751"/>
            <a:ext cx="1935926" cy="194080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GB" sz="1200" dirty="0" err="1" smtClean="0">
                <a:latin typeface="+mj-lt"/>
              </a:rPr>
              <a:t>Tiap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penilaian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diberikan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perlu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dilengkapi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dengan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bukti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dukung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validasi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penilaian</a:t>
            </a:r>
            <a:r>
              <a:rPr lang="en-GB" sz="1200" dirty="0" smtClean="0">
                <a:latin typeface="+mj-lt"/>
              </a:rPr>
              <a:t>. </a:t>
            </a:r>
            <a:r>
              <a:rPr lang="en-GB" sz="1200" dirty="0" err="1" smtClean="0">
                <a:latin typeface="+mj-lt"/>
              </a:rPr>
              <a:t>Deskripsi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contoh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bukti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dukung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diharapkan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dijabarkan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dalam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lembar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asesmen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sebagai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referensi</a:t>
            </a:r>
            <a:endParaRPr lang="en-GB" sz="1200" dirty="0">
              <a:latin typeface="+mj-lt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526888" y="2643537"/>
            <a:ext cx="1935926" cy="171513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GB" sz="1200" dirty="0" smtClean="0">
                <a:latin typeface="+mj-lt"/>
              </a:rPr>
              <a:t>Proses </a:t>
            </a:r>
            <a:r>
              <a:rPr lang="en-GB" sz="1200" dirty="0" err="1" smtClean="0">
                <a:latin typeface="+mj-lt"/>
              </a:rPr>
              <a:t>ini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dilakukan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mencocokkan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antara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tingkat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kematangan</a:t>
            </a:r>
            <a:r>
              <a:rPr lang="en-GB" sz="1200" dirty="0" smtClean="0">
                <a:latin typeface="+mj-lt"/>
              </a:rPr>
              <a:t> (</a:t>
            </a:r>
            <a:r>
              <a:rPr lang="en-GB" sz="1200" dirty="0" err="1" smtClean="0">
                <a:latin typeface="+mj-lt"/>
              </a:rPr>
              <a:t>nilai</a:t>
            </a:r>
            <a:r>
              <a:rPr lang="en-GB" sz="1200" dirty="0" smtClean="0">
                <a:latin typeface="+mj-lt"/>
              </a:rPr>
              <a:t>) yang </a:t>
            </a:r>
            <a:r>
              <a:rPr lang="en-GB" sz="1200" dirty="0" err="1" smtClean="0">
                <a:latin typeface="+mj-lt"/>
              </a:rPr>
              <a:t>diberikan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dengan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bukti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dukung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sudah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tersedia</a:t>
            </a:r>
            <a:r>
              <a:rPr lang="en-GB" sz="1200" dirty="0" smtClean="0">
                <a:latin typeface="+mj-lt"/>
              </a:rPr>
              <a:t>. </a:t>
            </a:r>
            <a:r>
              <a:rPr lang="en-GB" sz="1200" dirty="0" err="1" smtClean="0">
                <a:latin typeface="+mj-lt"/>
              </a:rPr>
              <a:t>Bila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ada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ketidakcocokan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maka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dilakukan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kalibrasi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nilai</a:t>
            </a:r>
            <a:endParaRPr lang="en-GB" sz="1200" dirty="0">
              <a:latin typeface="+mj-lt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484988" y="2499963"/>
            <a:ext cx="2365160" cy="216648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GB" sz="1200" dirty="0" err="1" smtClean="0">
                <a:latin typeface="+mj-lt"/>
              </a:rPr>
              <a:t>Hasil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dari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tahapan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sebelumnya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adalah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nilai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kematangan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tiap</a:t>
            </a:r>
            <a:r>
              <a:rPr lang="en-GB" sz="1200" dirty="0" smtClean="0">
                <a:latin typeface="+mj-lt"/>
              </a:rPr>
              <a:t> indicator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. </a:t>
            </a:r>
            <a:r>
              <a:rPr lang="en-GB" sz="1200" dirty="0" err="1">
                <a:latin typeface="+mj-lt"/>
              </a:rPr>
              <a:t>N</a:t>
            </a:r>
            <a:r>
              <a:rPr lang="en-GB" sz="1200" dirty="0" err="1" smtClean="0">
                <a:latin typeface="+mj-lt"/>
              </a:rPr>
              <a:t>ilai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ini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kemudian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dibandiungkan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dengan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nilai</a:t>
            </a:r>
            <a:r>
              <a:rPr lang="en-GB" sz="1200" dirty="0" smtClean="0">
                <a:latin typeface="+mj-lt"/>
              </a:rPr>
              <a:t> target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tiap</a:t>
            </a:r>
            <a:r>
              <a:rPr lang="en-GB" sz="1200" dirty="0" smtClean="0">
                <a:latin typeface="+mj-lt"/>
              </a:rPr>
              <a:t> indicator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sehingga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dapat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teridentifikasi</a:t>
            </a:r>
            <a:r>
              <a:rPr lang="en-GB" sz="1200" dirty="0" smtClean="0">
                <a:latin typeface="+mj-lt"/>
              </a:rPr>
              <a:t> gap yang </a:t>
            </a:r>
            <a:r>
              <a:rPr lang="en-GB" sz="1200" dirty="0" err="1" smtClean="0">
                <a:latin typeface="+mj-lt"/>
              </a:rPr>
              <a:t>masih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ada</a:t>
            </a:r>
            <a:r>
              <a:rPr lang="en-GB" sz="1200" dirty="0" smtClean="0">
                <a:latin typeface="+mj-lt"/>
              </a:rPr>
              <a:t>. </a:t>
            </a:r>
            <a:r>
              <a:rPr lang="en-GB" sz="1200" dirty="0" err="1" smtClean="0">
                <a:latin typeface="+mj-lt"/>
              </a:rPr>
              <a:t>Analisis</a:t>
            </a:r>
            <a:r>
              <a:rPr lang="en-GB" sz="1200" dirty="0" smtClean="0">
                <a:latin typeface="+mj-lt"/>
              </a:rPr>
              <a:t> Gap </a:t>
            </a:r>
            <a:r>
              <a:rPr lang="en-GB" sz="1200" dirty="0" err="1" smtClean="0">
                <a:latin typeface="+mj-lt"/>
              </a:rPr>
              <a:t>inilah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mendasari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penyusunan</a:t>
            </a:r>
            <a:r>
              <a:rPr lang="en-GB" sz="1200" dirty="0" smtClean="0">
                <a:latin typeface="+mj-lt"/>
              </a:rPr>
              <a:t> Peta </a:t>
            </a:r>
            <a:r>
              <a:rPr lang="en-GB" sz="1200" dirty="0" err="1" smtClean="0">
                <a:latin typeface="+mj-lt"/>
              </a:rPr>
              <a:t>Jalan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Perbaikan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Organisasi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Pengadaan</a:t>
            </a:r>
            <a:endParaRPr lang="en-GB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806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22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Target Tingkat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Kematangan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(1/3)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7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338062"/>
              </p:ext>
            </p:extLst>
          </p:nvPr>
        </p:nvGraphicFramePr>
        <p:xfrm>
          <a:off x="336414" y="987575"/>
          <a:ext cx="8628073" cy="3785054"/>
        </p:xfrm>
        <a:graphic>
          <a:graphicData uri="http://schemas.openxmlformats.org/drawingml/2006/table">
            <a:tbl>
              <a:tblPr/>
              <a:tblGrid>
                <a:gridCol w="1068811"/>
                <a:gridCol w="414299"/>
                <a:gridCol w="5945482"/>
                <a:gridCol w="1199481"/>
              </a:tblGrid>
              <a:tr h="18967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Kriteria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Level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Definisi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Karakter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12808">
                <a:tc>
                  <a:txBody>
                    <a:bodyPr/>
                    <a:lstStyle/>
                    <a:p>
                      <a:pPr marL="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 smtClean="0">
                          <a:solidFill>
                            <a:schemeClr val="bg1"/>
                          </a:solidFill>
                          <a:latin typeface="+mj-lt"/>
                        </a:rPr>
                        <a:t>Institusi</a:t>
                      </a:r>
                      <a:endParaRPr lang="en-GB" sz="1100" b="1" dirty="0" smtClean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044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Status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Hukum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Fungsi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dijalankan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oleh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yang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permanen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742"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Tugas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 </a:t>
                      </a:r>
                      <a:r>
                        <a:rPr lang="es-E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Peran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</a:t>
                      </a:r>
                      <a:endParaRPr lang="es-E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GB" sz="11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aktif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berkoordinasi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PPK, PA/KPA, PPHP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Satuan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Kerja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Pengguna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Barang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Jasa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menjalankan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perannya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koordinator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lintas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sektoral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di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seluruh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mata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rantai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proses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74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(SOP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Standard Operating Procedures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terdapat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SOP yang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hanya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fokus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pada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proses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pemilihan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namun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juga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mencakup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proses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perencanaan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pengelolaan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kontrak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Kecukupan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SDM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Jumlah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staf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mencukupi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pegawai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penuh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waktu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serta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memiliki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kompetensi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teknis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diperlukan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Kecukupan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Pendanaan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Pembiayaan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operasional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dianggarkan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satu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tahun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depan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juga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mencakup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program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pengembangan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organisasi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UKPBJ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Pelanggan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Internal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melakukan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analisis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stakeholder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dasar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bagi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membangun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hubungan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pelanggan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internal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Penyedia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(Vendors)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melakukan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analisis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penyedia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sesuai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kebutuhan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barang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jasa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menentukan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langkah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membangun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hubungan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penyedia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Hubungan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Masyarakat</a:t>
                      </a:r>
                      <a:endParaRPr lang="en-GB" sz="11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memiliki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panduan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terkait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kehumasan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rutin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mempublikasikan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kegiatan-kegiatan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UKPBJ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melalui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media masa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136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22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dan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Target Tingkat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Kematangan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2/3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8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419782"/>
              </p:ext>
            </p:extLst>
          </p:nvPr>
        </p:nvGraphicFramePr>
        <p:xfrm>
          <a:off x="344505" y="915564"/>
          <a:ext cx="8505643" cy="4032449"/>
        </p:xfrm>
        <a:graphic>
          <a:graphicData uri="http://schemas.openxmlformats.org/drawingml/2006/table">
            <a:tbl>
              <a:tblPr/>
              <a:tblGrid>
                <a:gridCol w="1057344"/>
                <a:gridCol w="479608"/>
                <a:gridCol w="5868623"/>
                <a:gridCol w="1100068"/>
              </a:tblGrid>
              <a:tr h="185194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Kriteria</a:t>
                      </a:r>
                      <a:r>
                        <a:rPr lang="en-GB" sz="11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Level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Definisi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Karakter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88902">
                <a:tc>
                  <a:txBody>
                    <a:bodyPr/>
                    <a:lstStyle/>
                    <a:p>
                      <a:pPr marL="9144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Manajemen</a:t>
                      </a:r>
                      <a:endParaRPr lang="en-GB" sz="1100" b="1" dirty="0" smtClean="0"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6412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Indikator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Indikator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mencakup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area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ketetepatan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waktu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penghematan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biaya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kualitas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tingkat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layanan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0666">
                <a:tc>
                  <a:txBody>
                    <a:bodyPr/>
                    <a:lstStyle/>
                    <a:p>
                      <a:pPr algn="l" fontAlgn="ctr"/>
                      <a:r>
                        <a:rPr lang="fi-FI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Penetapan </a:t>
                      </a:r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target kinerja Organisasi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Target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ditetapkan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berdasarkan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data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historis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dari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tahun-tahun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sebelumnya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(baseline)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412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Manajemen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Pengelolaan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diimplementasikan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secara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menyeluruh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mulai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dari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tahap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perencanaan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sampai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tahap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pengawasan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evaluasi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pelaporan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1882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066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Pengelolaan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Dokumen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Pengetahuan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sentralisasi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dokumen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mencakup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perencanaan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pemilihan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kontrak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dokumen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pendukung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dimanfaatkan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peningkatan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materi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pelatihan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pengambilan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keputusan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strategis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9375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Hubungan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pimpinan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pemangku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kepentingan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Kepala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menyusun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pemetaan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pemangku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kepentingan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sehingga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pola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hubungan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dibangun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sesuai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kebutuhan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masing-masing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pemangku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kepentingan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435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Kolaborasi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internal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menjalankan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mentoring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bertujuan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meningkatkan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kolaborasi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internal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juga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mengembangkan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kualitas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staf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066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Visi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Strategis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telah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memiliki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strategis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organisasi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mencakup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visi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misi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kegiatan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Pokja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perbaikan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dsb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mendukung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kegiatan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operasional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397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22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dan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Target Tingkat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Kematangan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3/3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9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847412"/>
              </p:ext>
            </p:extLst>
          </p:nvPr>
        </p:nvGraphicFramePr>
        <p:xfrm>
          <a:off x="319717" y="987571"/>
          <a:ext cx="8530433" cy="3992698"/>
        </p:xfrm>
        <a:graphic>
          <a:graphicData uri="http://schemas.openxmlformats.org/drawingml/2006/table">
            <a:tbl>
              <a:tblPr/>
              <a:tblGrid>
                <a:gridCol w="1214945"/>
                <a:gridCol w="559761"/>
                <a:gridCol w="5708616"/>
                <a:gridCol w="1047111"/>
              </a:tblGrid>
              <a:tr h="190017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Kriteria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Level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Definisi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100" b="1" i="0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Karakter</a:t>
                      </a:r>
                      <a:r>
                        <a:rPr lang="en-GB" sz="11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i="0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CoE</a:t>
                      </a:r>
                      <a:endParaRPr lang="en-GB" sz="1100" b="1" i="0" u="none" strike="noStrike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330" marR="9330" marT="9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1589">
                <a:tc>
                  <a:txBody>
                    <a:bodyPr/>
                    <a:lstStyle/>
                    <a:p>
                      <a:pPr marL="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Operasional</a:t>
                      </a:r>
                      <a:endParaRPr lang="en-GB" sz="1100" b="1" dirty="0" smtClean="0"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 smtClean="0"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4835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Monitoring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Evaluasi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menjalankan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proses  monitoring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evaluasi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menghasilkan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laporan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manajemen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bermanfaat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bagi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penyelesaian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kerja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organisasi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930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Debriefing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Pasca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memberikan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penjelasan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hasil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pemilihan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via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surat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atau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email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kepada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penyedia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berpartisipasi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agar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menerima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keputusan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baik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835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Whistleblower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&amp;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Pengaduan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pengaduan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kelola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baik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melibatkan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pihak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terkait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internal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disosialisasikan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secara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efektif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seluruh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staf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930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Penerapan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mengimplementasikan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informasi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pendukung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tambahan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luar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SPSE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sebagai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fungsi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pelaporan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eReporting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9765">
                <a:tc>
                  <a:txBody>
                    <a:bodyPr/>
                    <a:lstStyle/>
                    <a:p>
                      <a:pPr marL="0" marR="0" lvl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SDM</a:t>
                      </a:r>
                    </a:p>
                  </a:txBody>
                  <a:tcPr marL="100584" marR="100584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330" marR="9330" marT="9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100584" marR="100584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100584" marR="100584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6930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Asesmen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Kemampuan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SDM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menjalankan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penilaian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kemampuan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berbasis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persyaratan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jabatan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fungsional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835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Bimbingan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Teknis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&amp; Transfer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Pengetahuan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Bimtek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oleh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berfokus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pada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peningkatan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kombinasi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bimbingan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teknis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maupun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manajerial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serta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melalui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mekanisme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pelatihan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pendampingan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serta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coaching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835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Perencanaan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SDM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penempatan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SDM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sesuai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peraturan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berdasarkan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analisis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beban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serta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mengakomodasi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kebutuhan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pelaksanaan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kegiatan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pengembangan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kapasitas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934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Langkah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Pembentukan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Penyusunan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Peta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Jalan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10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7871" y="601578"/>
            <a:ext cx="6246617" cy="4714937"/>
            <a:chOff x="2717872" y="601578"/>
            <a:chExt cx="5128753" cy="4714937"/>
          </a:xfrm>
        </p:grpSpPr>
        <p:grpSp>
          <p:nvGrpSpPr>
            <p:cNvPr id="25" name="Group 36"/>
            <p:cNvGrpSpPr>
              <a:grpSpLocks noChangeAspect="1"/>
            </p:cNvGrpSpPr>
            <p:nvPr/>
          </p:nvGrpSpPr>
          <p:grpSpPr bwMode="auto">
            <a:xfrm>
              <a:off x="2717872" y="601578"/>
              <a:ext cx="5128753" cy="4714937"/>
              <a:chOff x="1456" y="851"/>
              <a:chExt cx="885" cy="903"/>
            </a:xfrm>
            <a:solidFill>
              <a:schemeClr val="accent1"/>
            </a:solidFill>
          </p:grpSpPr>
          <p:sp>
            <p:nvSpPr>
              <p:cNvPr id="26" name="Freeform 5"/>
              <p:cNvSpPr>
                <a:spLocks noChangeAspect="1"/>
              </p:cNvSpPr>
              <p:nvPr/>
            </p:nvSpPr>
            <p:spPr bwMode="auto">
              <a:xfrm rot="7369810" flipH="1">
                <a:off x="1393" y="1110"/>
                <a:ext cx="455" cy="330"/>
              </a:xfrm>
              <a:custGeom>
                <a:avLst/>
                <a:gdLst>
                  <a:gd name="T0" fmla="*/ 222 w 552"/>
                  <a:gd name="T1" fmla="*/ 181 h 409"/>
                  <a:gd name="T2" fmla="*/ 222 w 552"/>
                  <a:gd name="T3" fmla="*/ 215 h 409"/>
                  <a:gd name="T4" fmla="*/ 309 w 552"/>
                  <a:gd name="T5" fmla="*/ 153 h 409"/>
                  <a:gd name="T6" fmla="*/ 223 w 552"/>
                  <a:gd name="T7" fmla="*/ 79 h 409"/>
                  <a:gd name="T8" fmla="*/ 222 w 552"/>
                  <a:gd name="T9" fmla="*/ 114 h 409"/>
                  <a:gd name="T10" fmla="*/ 42 w 552"/>
                  <a:gd name="T11" fmla="*/ 0 h 409"/>
                  <a:gd name="T12" fmla="*/ 222 w 552"/>
                  <a:gd name="T13" fmla="*/ 181 h 4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52"/>
                  <a:gd name="T22" fmla="*/ 0 h 409"/>
                  <a:gd name="T23" fmla="*/ 552 w 552"/>
                  <a:gd name="T24" fmla="*/ 409 h 40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52" h="409">
                    <a:moveTo>
                      <a:pt x="396" y="345"/>
                    </a:moveTo>
                    <a:cubicBezTo>
                      <a:pt x="396" y="377"/>
                      <a:pt x="396" y="409"/>
                      <a:pt x="396" y="409"/>
                    </a:cubicBezTo>
                    <a:cubicBezTo>
                      <a:pt x="396" y="409"/>
                      <a:pt x="474" y="350"/>
                      <a:pt x="552" y="291"/>
                    </a:cubicBezTo>
                    <a:cubicBezTo>
                      <a:pt x="552" y="291"/>
                      <a:pt x="474" y="220"/>
                      <a:pt x="397" y="150"/>
                    </a:cubicBezTo>
                    <a:cubicBezTo>
                      <a:pt x="397" y="150"/>
                      <a:pt x="396" y="183"/>
                      <a:pt x="396" y="217"/>
                    </a:cubicBezTo>
                    <a:cubicBezTo>
                      <a:pt x="89" y="194"/>
                      <a:pt x="75" y="0"/>
                      <a:pt x="75" y="0"/>
                    </a:cubicBezTo>
                    <a:cubicBezTo>
                      <a:pt x="75" y="0"/>
                      <a:pt x="0" y="297"/>
                      <a:pt x="396" y="345"/>
                    </a:cubicBezTo>
                    <a:close/>
                  </a:path>
                </a:pathLst>
              </a:custGeom>
              <a:solidFill>
                <a:srgbClr val="00B050"/>
              </a:solidFill>
              <a:ln w="9525" cap="flat" cmpd="sng">
                <a:noFill/>
                <a:prstDash val="solid"/>
                <a:round/>
                <a:headEnd/>
                <a:tailEnd/>
              </a:ln>
            </p:spPr>
            <p:txBody>
              <a:bodyPr lIns="6350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  <p:sp>
            <p:nvSpPr>
              <p:cNvPr id="27" name="Freeform 6"/>
              <p:cNvSpPr>
                <a:spLocks noChangeAspect="1"/>
              </p:cNvSpPr>
              <p:nvPr/>
            </p:nvSpPr>
            <p:spPr bwMode="auto">
              <a:xfrm rot="12853560" flipH="1">
                <a:off x="1702" y="851"/>
                <a:ext cx="445" cy="336"/>
              </a:xfrm>
              <a:custGeom>
                <a:avLst/>
                <a:gdLst>
                  <a:gd name="T0" fmla="*/ 207 w 552"/>
                  <a:gd name="T1" fmla="*/ 191 h 409"/>
                  <a:gd name="T2" fmla="*/ 207 w 552"/>
                  <a:gd name="T3" fmla="*/ 227 h 409"/>
                  <a:gd name="T4" fmla="*/ 289 w 552"/>
                  <a:gd name="T5" fmla="*/ 161 h 409"/>
                  <a:gd name="T6" fmla="*/ 208 w 552"/>
                  <a:gd name="T7" fmla="*/ 83 h 409"/>
                  <a:gd name="T8" fmla="*/ 207 w 552"/>
                  <a:gd name="T9" fmla="*/ 120 h 409"/>
                  <a:gd name="T10" fmla="*/ 39 w 552"/>
                  <a:gd name="T11" fmla="*/ 0 h 409"/>
                  <a:gd name="T12" fmla="*/ 207 w 552"/>
                  <a:gd name="T13" fmla="*/ 191 h 4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52"/>
                  <a:gd name="T22" fmla="*/ 0 h 409"/>
                  <a:gd name="T23" fmla="*/ 552 w 552"/>
                  <a:gd name="T24" fmla="*/ 409 h 40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52" h="409">
                    <a:moveTo>
                      <a:pt x="396" y="345"/>
                    </a:moveTo>
                    <a:cubicBezTo>
                      <a:pt x="396" y="377"/>
                      <a:pt x="396" y="409"/>
                      <a:pt x="396" y="409"/>
                    </a:cubicBezTo>
                    <a:cubicBezTo>
                      <a:pt x="396" y="409"/>
                      <a:pt x="474" y="350"/>
                      <a:pt x="552" y="291"/>
                    </a:cubicBezTo>
                    <a:cubicBezTo>
                      <a:pt x="552" y="291"/>
                      <a:pt x="474" y="220"/>
                      <a:pt x="397" y="150"/>
                    </a:cubicBezTo>
                    <a:cubicBezTo>
                      <a:pt x="397" y="150"/>
                      <a:pt x="396" y="183"/>
                      <a:pt x="396" y="217"/>
                    </a:cubicBezTo>
                    <a:cubicBezTo>
                      <a:pt x="89" y="194"/>
                      <a:pt x="75" y="0"/>
                      <a:pt x="75" y="0"/>
                    </a:cubicBezTo>
                    <a:cubicBezTo>
                      <a:pt x="75" y="0"/>
                      <a:pt x="0" y="297"/>
                      <a:pt x="396" y="345"/>
                    </a:cubicBezTo>
                    <a:close/>
                  </a:path>
                </a:pathLst>
              </a:custGeom>
              <a:grpFill/>
              <a:ln w="9525" cap="flat" cmpd="sng">
                <a:noFill/>
                <a:prstDash val="solid"/>
                <a:round/>
                <a:headEnd/>
                <a:tailEnd/>
              </a:ln>
            </p:spPr>
            <p:txBody>
              <a:bodyPr lIns="6350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  <p:sp>
            <p:nvSpPr>
              <p:cNvPr id="28" name="Freeform 7"/>
              <p:cNvSpPr>
                <a:spLocks noChangeAspect="1"/>
              </p:cNvSpPr>
              <p:nvPr/>
            </p:nvSpPr>
            <p:spPr bwMode="auto">
              <a:xfrm rot="12853560" flipV="1">
                <a:off x="1645" y="1418"/>
                <a:ext cx="444" cy="336"/>
              </a:xfrm>
              <a:custGeom>
                <a:avLst/>
                <a:gdLst>
                  <a:gd name="T0" fmla="*/ 207 w 552"/>
                  <a:gd name="T1" fmla="*/ 191 h 409"/>
                  <a:gd name="T2" fmla="*/ 207 w 552"/>
                  <a:gd name="T3" fmla="*/ 227 h 409"/>
                  <a:gd name="T4" fmla="*/ 287 w 552"/>
                  <a:gd name="T5" fmla="*/ 161 h 409"/>
                  <a:gd name="T6" fmla="*/ 207 w 552"/>
                  <a:gd name="T7" fmla="*/ 83 h 409"/>
                  <a:gd name="T8" fmla="*/ 207 w 552"/>
                  <a:gd name="T9" fmla="*/ 120 h 409"/>
                  <a:gd name="T10" fmla="*/ 39 w 552"/>
                  <a:gd name="T11" fmla="*/ 0 h 409"/>
                  <a:gd name="T12" fmla="*/ 207 w 552"/>
                  <a:gd name="T13" fmla="*/ 191 h 4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52"/>
                  <a:gd name="T22" fmla="*/ 0 h 409"/>
                  <a:gd name="T23" fmla="*/ 552 w 552"/>
                  <a:gd name="T24" fmla="*/ 409 h 40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52" h="409">
                    <a:moveTo>
                      <a:pt x="396" y="345"/>
                    </a:moveTo>
                    <a:cubicBezTo>
                      <a:pt x="396" y="377"/>
                      <a:pt x="396" y="409"/>
                      <a:pt x="396" y="409"/>
                    </a:cubicBezTo>
                    <a:cubicBezTo>
                      <a:pt x="396" y="409"/>
                      <a:pt x="474" y="350"/>
                      <a:pt x="552" y="291"/>
                    </a:cubicBezTo>
                    <a:cubicBezTo>
                      <a:pt x="552" y="291"/>
                      <a:pt x="474" y="220"/>
                      <a:pt x="397" y="150"/>
                    </a:cubicBezTo>
                    <a:cubicBezTo>
                      <a:pt x="397" y="150"/>
                      <a:pt x="396" y="183"/>
                      <a:pt x="396" y="217"/>
                    </a:cubicBezTo>
                    <a:cubicBezTo>
                      <a:pt x="89" y="194"/>
                      <a:pt x="75" y="0"/>
                      <a:pt x="75" y="0"/>
                    </a:cubicBezTo>
                    <a:cubicBezTo>
                      <a:pt x="75" y="0"/>
                      <a:pt x="0" y="297"/>
                      <a:pt x="396" y="345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 cap="flat" cmpd="sng">
                <a:noFill/>
                <a:prstDash val="solid"/>
                <a:round/>
                <a:headEnd/>
                <a:tailEnd/>
              </a:ln>
            </p:spPr>
            <p:txBody>
              <a:bodyPr lIns="6350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  <p:sp>
            <p:nvSpPr>
              <p:cNvPr id="29" name="Freeform 8"/>
              <p:cNvSpPr>
                <a:spLocks noChangeAspect="1"/>
              </p:cNvSpPr>
              <p:nvPr/>
            </p:nvSpPr>
            <p:spPr bwMode="auto">
              <a:xfrm rot="7369810" flipV="1">
                <a:off x="1948" y="1164"/>
                <a:ext cx="455" cy="331"/>
              </a:xfrm>
              <a:custGeom>
                <a:avLst/>
                <a:gdLst>
                  <a:gd name="T0" fmla="*/ 222 w 552"/>
                  <a:gd name="T1" fmla="*/ 183 h 409"/>
                  <a:gd name="T2" fmla="*/ 222 w 552"/>
                  <a:gd name="T3" fmla="*/ 217 h 409"/>
                  <a:gd name="T4" fmla="*/ 309 w 552"/>
                  <a:gd name="T5" fmla="*/ 155 h 409"/>
                  <a:gd name="T6" fmla="*/ 223 w 552"/>
                  <a:gd name="T7" fmla="*/ 79 h 409"/>
                  <a:gd name="T8" fmla="*/ 222 w 552"/>
                  <a:gd name="T9" fmla="*/ 115 h 409"/>
                  <a:gd name="T10" fmla="*/ 42 w 552"/>
                  <a:gd name="T11" fmla="*/ 0 h 409"/>
                  <a:gd name="T12" fmla="*/ 222 w 552"/>
                  <a:gd name="T13" fmla="*/ 183 h 4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52"/>
                  <a:gd name="T22" fmla="*/ 0 h 409"/>
                  <a:gd name="T23" fmla="*/ 552 w 552"/>
                  <a:gd name="T24" fmla="*/ 409 h 40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52" h="409">
                    <a:moveTo>
                      <a:pt x="396" y="345"/>
                    </a:moveTo>
                    <a:cubicBezTo>
                      <a:pt x="396" y="377"/>
                      <a:pt x="396" y="409"/>
                      <a:pt x="396" y="409"/>
                    </a:cubicBezTo>
                    <a:cubicBezTo>
                      <a:pt x="396" y="409"/>
                      <a:pt x="474" y="350"/>
                      <a:pt x="552" y="291"/>
                    </a:cubicBezTo>
                    <a:cubicBezTo>
                      <a:pt x="552" y="291"/>
                      <a:pt x="474" y="220"/>
                      <a:pt x="397" y="150"/>
                    </a:cubicBezTo>
                    <a:cubicBezTo>
                      <a:pt x="397" y="150"/>
                      <a:pt x="396" y="183"/>
                      <a:pt x="396" y="217"/>
                    </a:cubicBezTo>
                    <a:cubicBezTo>
                      <a:pt x="89" y="194"/>
                      <a:pt x="75" y="0"/>
                      <a:pt x="75" y="0"/>
                    </a:cubicBezTo>
                    <a:cubicBezTo>
                      <a:pt x="75" y="0"/>
                      <a:pt x="0" y="297"/>
                      <a:pt x="396" y="345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 cmpd="sng">
                <a:noFill/>
                <a:prstDash val="solid"/>
                <a:round/>
                <a:headEnd/>
                <a:tailEnd/>
              </a:ln>
            </p:spPr>
            <p:txBody>
              <a:bodyPr lIns="6350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907670" y="1676034"/>
              <a:ext cx="2775270" cy="2836414"/>
              <a:chOff x="522164" y="2199902"/>
              <a:chExt cx="4676775" cy="3464597"/>
            </a:xfrm>
          </p:grpSpPr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2971677" y="3598490"/>
                <a:ext cx="2227262" cy="1782762"/>
              </a:xfrm>
              <a:custGeom>
                <a:avLst/>
                <a:gdLst/>
                <a:ahLst/>
                <a:cxnLst>
                  <a:cxn ang="0">
                    <a:pos x="1402" y="1122"/>
                  </a:cxn>
                  <a:cxn ang="0">
                    <a:pos x="1402" y="162"/>
                  </a:cxn>
                  <a:cxn ang="0">
                    <a:pos x="795" y="162"/>
                  </a:cxn>
                  <a:cxn ang="0">
                    <a:pos x="700" y="0"/>
                  </a:cxn>
                  <a:cxn ang="0">
                    <a:pos x="614" y="162"/>
                  </a:cxn>
                  <a:cxn ang="0">
                    <a:pos x="0" y="162"/>
                  </a:cxn>
                  <a:cxn ang="0">
                    <a:pos x="0" y="1122"/>
                  </a:cxn>
                  <a:cxn ang="0">
                    <a:pos x="1402" y="1122"/>
                  </a:cxn>
                </a:cxnLst>
                <a:rect l="0" t="0" r="r" b="b"/>
                <a:pathLst>
                  <a:path w="1403" h="1123">
                    <a:moveTo>
                      <a:pt x="1402" y="1122"/>
                    </a:moveTo>
                    <a:lnTo>
                      <a:pt x="1402" y="162"/>
                    </a:lnTo>
                    <a:lnTo>
                      <a:pt x="795" y="162"/>
                    </a:lnTo>
                    <a:lnTo>
                      <a:pt x="700" y="0"/>
                    </a:lnTo>
                    <a:lnTo>
                      <a:pt x="614" y="162"/>
                    </a:lnTo>
                    <a:lnTo>
                      <a:pt x="0" y="162"/>
                    </a:lnTo>
                    <a:lnTo>
                      <a:pt x="0" y="1122"/>
                    </a:lnTo>
                    <a:lnTo>
                      <a:pt x="1402" y="1122"/>
                    </a:lnTo>
                  </a:path>
                </a:pathLst>
              </a:custGeom>
              <a:solidFill>
                <a:srgbClr val="0070C0"/>
              </a:solidFill>
              <a:ln w="28575" cap="rnd" cmpd="sng">
                <a:solidFill>
                  <a:schemeClr val="bg2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32" name="Freeform 31"/>
              <p:cNvSpPr>
                <a:spLocks/>
              </p:cNvSpPr>
              <p:nvPr/>
            </p:nvSpPr>
            <p:spPr bwMode="auto">
              <a:xfrm>
                <a:off x="522164" y="3868365"/>
                <a:ext cx="2551113" cy="15128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952"/>
                  </a:cxn>
                  <a:cxn ang="0">
                    <a:pos x="1401" y="952"/>
                  </a:cxn>
                  <a:cxn ang="0">
                    <a:pos x="1401" y="556"/>
                  </a:cxn>
                  <a:cxn ang="0">
                    <a:pos x="1606" y="472"/>
                  </a:cxn>
                  <a:cxn ang="0">
                    <a:pos x="1401" y="395"/>
                  </a:cxn>
                  <a:cxn ang="0">
                    <a:pos x="1401" y="0"/>
                  </a:cxn>
                  <a:cxn ang="0">
                    <a:pos x="0" y="0"/>
                  </a:cxn>
                </a:cxnLst>
                <a:rect l="0" t="0" r="r" b="b"/>
                <a:pathLst>
                  <a:path w="1607" h="953">
                    <a:moveTo>
                      <a:pt x="0" y="0"/>
                    </a:moveTo>
                    <a:lnTo>
                      <a:pt x="0" y="952"/>
                    </a:lnTo>
                    <a:lnTo>
                      <a:pt x="1401" y="952"/>
                    </a:lnTo>
                    <a:lnTo>
                      <a:pt x="1401" y="556"/>
                    </a:lnTo>
                    <a:lnTo>
                      <a:pt x="1606" y="472"/>
                    </a:lnTo>
                    <a:lnTo>
                      <a:pt x="1401" y="395"/>
                    </a:lnTo>
                    <a:lnTo>
                      <a:pt x="1401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6"/>
              </a:solidFill>
              <a:ln w="28575" cap="rnd" cmpd="sng">
                <a:solidFill>
                  <a:schemeClr val="bg2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33" name="Freeform 32"/>
              <p:cNvSpPr>
                <a:spLocks/>
              </p:cNvSpPr>
              <p:nvPr/>
            </p:nvSpPr>
            <p:spPr bwMode="auto">
              <a:xfrm>
                <a:off x="522164" y="2199902"/>
                <a:ext cx="2225675" cy="1781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958"/>
                  </a:cxn>
                  <a:cxn ang="0">
                    <a:pos x="606" y="958"/>
                  </a:cxn>
                  <a:cxn ang="0">
                    <a:pos x="700" y="1121"/>
                  </a:cxn>
                  <a:cxn ang="0">
                    <a:pos x="786" y="958"/>
                  </a:cxn>
                  <a:cxn ang="0">
                    <a:pos x="1401" y="958"/>
                  </a:cxn>
                  <a:cxn ang="0">
                    <a:pos x="1401" y="0"/>
                  </a:cxn>
                  <a:cxn ang="0">
                    <a:pos x="0" y="0"/>
                  </a:cxn>
                </a:cxnLst>
                <a:rect l="0" t="0" r="r" b="b"/>
                <a:pathLst>
                  <a:path w="1402" h="1122">
                    <a:moveTo>
                      <a:pt x="0" y="0"/>
                    </a:moveTo>
                    <a:lnTo>
                      <a:pt x="0" y="958"/>
                    </a:lnTo>
                    <a:lnTo>
                      <a:pt x="606" y="958"/>
                    </a:lnTo>
                    <a:lnTo>
                      <a:pt x="700" y="1121"/>
                    </a:lnTo>
                    <a:lnTo>
                      <a:pt x="786" y="958"/>
                    </a:lnTo>
                    <a:lnTo>
                      <a:pt x="1401" y="958"/>
                    </a:lnTo>
                    <a:lnTo>
                      <a:pt x="140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B050"/>
              </a:solidFill>
              <a:ln w="28575" cap="rnd" cmpd="sng">
                <a:solidFill>
                  <a:schemeClr val="bg2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2646239" y="2199902"/>
                <a:ext cx="2552700" cy="1514475"/>
              </a:xfrm>
              <a:custGeom>
                <a:avLst/>
                <a:gdLst/>
                <a:ahLst/>
                <a:cxnLst>
                  <a:cxn ang="0">
                    <a:pos x="1607" y="0"/>
                  </a:cxn>
                  <a:cxn ang="0">
                    <a:pos x="1607" y="951"/>
                  </a:cxn>
                  <a:cxn ang="0">
                    <a:pos x="946" y="953"/>
                  </a:cxn>
                  <a:cxn ang="0">
                    <a:pos x="905" y="873"/>
                  </a:cxn>
                  <a:cxn ang="0">
                    <a:pos x="867" y="953"/>
                  </a:cxn>
                  <a:cxn ang="0">
                    <a:pos x="204" y="951"/>
                  </a:cxn>
                  <a:cxn ang="0">
                    <a:pos x="204" y="556"/>
                  </a:cxn>
                  <a:cxn ang="0">
                    <a:pos x="0" y="472"/>
                  </a:cxn>
                  <a:cxn ang="0">
                    <a:pos x="204" y="394"/>
                  </a:cxn>
                  <a:cxn ang="0">
                    <a:pos x="204" y="0"/>
                  </a:cxn>
                  <a:cxn ang="0">
                    <a:pos x="1607" y="0"/>
                  </a:cxn>
                </a:cxnLst>
                <a:rect l="0" t="0" r="r" b="b"/>
                <a:pathLst>
                  <a:path w="1608" h="954">
                    <a:moveTo>
                      <a:pt x="1607" y="0"/>
                    </a:moveTo>
                    <a:lnTo>
                      <a:pt x="1607" y="951"/>
                    </a:lnTo>
                    <a:lnTo>
                      <a:pt x="946" y="953"/>
                    </a:lnTo>
                    <a:lnTo>
                      <a:pt x="905" y="873"/>
                    </a:lnTo>
                    <a:lnTo>
                      <a:pt x="867" y="953"/>
                    </a:lnTo>
                    <a:lnTo>
                      <a:pt x="204" y="951"/>
                    </a:lnTo>
                    <a:lnTo>
                      <a:pt x="204" y="556"/>
                    </a:lnTo>
                    <a:lnTo>
                      <a:pt x="0" y="472"/>
                    </a:lnTo>
                    <a:lnTo>
                      <a:pt x="204" y="394"/>
                    </a:lnTo>
                    <a:lnTo>
                      <a:pt x="204" y="0"/>
                    </a:lnTo>
                    <a:lnTo>
                      <a:pt x="1607" y="0"/>
                    </a:lnTo>
                  </a:path>
                </a:pathLst>
              </a:custGeom>
              <a:solidFill>
                <a:schemeClr val="accent1"/>
              </a:solidFill>
              <a:ln w="28575" cap="rnd" cmpd="sng">
                <a:solidFill>
                  <a:schemeClr val="bg2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6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35" name="Rectangle 34"/>
              <p:cNvSpPr>
                <a:spLocks noChangeArrowheads="1"/>
              </p:cNvSpPr>
              <p:nvPr/>
            </p:nvSpPr>
            <p:spPr bwMode="auto">
              <a:xfrm>
                <a:off x="547564" y="2230065"/>
                <a:ext cx="2089151" cy="376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Pilih</a:t>
                </a:r>
                <a:r>
                  <a:rPr kumimoji="0" lang="en-GB" sz="1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.</a:t>
                </a:r>
                <a:endPara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36" name="Rectangle 35"/>
              <p:cNvSpPr>
                <a:spLocks noChangeArrowheads="1"/>
              </p:cNvSpPr>
              <p:nvPr/>
            </p:nvSpPr>
            <p:spPr bwMode="auto">
              <a:xfrm>
                <a:off x="2995487" y="2222127"/>
                <a:ext cx="2052637" cy="6398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Rumuskan</a:t>
                </a:r>
                <a:r>
                  <a:rPr kumimoji="0" lang="en-GB" sz="1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.</a:t>
                </a:r>
                <a:endPara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37" name="Rectangle 36"/>
              <p:cNvSpPr>
                <a:spLocks noChangeArrowheads="1"/>
              </p:cNvSpPr>
              <p:nvPr/>
            </p:nvSpPr>
            <p:spPr bwMode="auto">
              <a:xfrm>
                <a:off x="547564" y="3908053"/>
                <a:ext cx="2163764" cy="6398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1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Laksanakan</a:t>
                </a:r>
                <a:r>
                  <a:rPr kumimoji="0" lang="en-GB" sz="1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.</a:t>
                </a:r>
                <a:endPara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38" name="Rectangle 37"/>
              <p:cNvSpPr>
                <a:spLocks noChangeArrowheads="1"/>
              </p:cNvSpPr>
              <p:nvPr/>
            </p:nvSpPr>
            <p:spPr bwMode="auto">
              <a:xfrm>
                <a:off x="2995487" y="3908053"/>
                <a:ext cx="2003425" cy="6398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400" b="1" dirty="0" err="1" smtClean="0">
                    <a:solidFill>
                      <a:schemeClr val="bg2"/>
                    </a:solidFill>
                    <a:latin typeface="+mj-lt"/>
                  </a:rPr>
                  <a:t>Jadwalkan</a:t>
                </a:r>
                <a:r>
                  <a:rPr lang="en-GB" sz="1400" b="1" dirty="0" smtClean="0">
                    <a:solidFill>
                      <a:schemeClr val="bg2"/>
                    </a:solidFill>
                    <a:latin typeface="+mj-lt"/>
                  </a:rPr>
                  <a:t>.</a:t>
                </a:r>
                <a:endParaRPr kumimoji="0" lang="en-GB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</a:endParaRPr>
              </a:p>
            </p:txBody>
          </p:sp>
          <p:sp>
            <p:nvSpPr>
              <p:cNvPr id="39" name="Rectangle 38"/>
              <p:cNvSpPr>
                <a:spLocks noChangeArrowheads="1"/>
              </p:cNvSpPr>
              <p:nvPr/>
            </p:nvSpPr>
            <p:spPr bwMode="auto">
              <a:xfrm>
                <a:off x="547564" y="2533985"/>
                <a:ext cx="2089151" cy="10534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Berdasarkan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hasil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pengukuran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,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pilih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sub indicator yang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menjadi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prioritas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perbaikan</a:t>
                </a:r>
                <a:endParaRPr kumimoji="0" lang="en-GB" sz="1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40" name="Rectangle 39"/>
              <p:cNvSpPr>
                <a:spLocks noChangeArrowheads="1"/>
              </p:cNvSpPr>
              <p:nvPr/>
            </p:nvSpPr>
            <p:spPr bwMode="auto">
              <a:xfrm>
                <a:off x="2996493" y="2533985"/>
                <a:ext cx="2089151" cy="12413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Rumuskan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Aktivitas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perbaikan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sub indicator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mengacu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pada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outcome yang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diharapkan</a:t>
                </a:r>
                <a:endParaRPr kumimoji="0" lang="en-GB" sz="1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41" name="Rectangle 40"/>
              <p:cNvSpPr>
                <a:spLocks noChangeArrowheads="1"/>
              </p:cNvSpPr>
              <p:nvPr/>
            </p:nvSpPr>
            <p:spPr bwMode="auto">
              <a:xfrm>
                <a:off x="2996493" y="4214841"/>
                <a:ext cx="2089151" cy="12413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Tetapkan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jadwal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penyelesaian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aktivitas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dan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PIC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untuk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menjamin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kelancaran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pelaksanaan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endParaRPr kumimoji="0" lang="en-GB" sz="1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  <p:sp>
            <p:nvSpPr>
              <p:cNvPr id="42" name="Rectangle 41"/>
              <p:cNvSpPr>
                <a:spLocks noChangeArrowheads="1"/>
              </p:cNvSpPr>
              <p:nvPr/>
            </p:nvSpPr>
            <p:spPr bwMode="auto">
              <a:xfrm>
                <a:off x="547564" y="4235143"/>
                <a:ext cx="2163764" cy="14293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90488" tIns="46038" rIns="90488" bIns="46038">
                <a:spAutoFit/>
              </a:bodyPr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200" kern="1200">
                    <a:solidFill>
                      <a:schemeClr val="tx1"/>
                    </a:solidFill>
                    <a:latin typeface="Arial" charset="0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885825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Eksekusi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rencana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aktivitas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,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capai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outcome yang </a:t>
                </a:r>
                <a:r>
                  <a:rPr kumimoji="0" lang="en-GB" sz="100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diharapkan</a:t>
                </a:r>
                <a:r>
                  <a:rPr kumimoji="0" lang="en-GB" sz="10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,</a:t>
                </a:r>
                <a:r>
                  <a:rPr kumimoji="0" lang="en-GB" sz="100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lanjutkan</a:t>
                </a:r>
                <a:r>
                  <a:rPr kumimoji="0" lang="en-GB" sz="100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ke</a:t>
                </a:r>
                <a:r>
                  <a:rPr kumimoji="0" lang="en-GB" sz="100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prioritas</a:t>
                </a:r>
                <a:r>
                  <a:rPr kumimoji="0" lang="en-GB" sz="100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 </a:t>
                </a:r>
                <a:r>
                  <a:rPr kumimoji="0" lang="en-GB" sz="1000" i="0" u="none" strike="noStrike" kern="1200" cap="none" spc="0" normalizeH="0" noProof="0" dirty="0" err="1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+mj-lt"/>
                    <a:ea typeface="+mn-ea"/>
                    <a:cs typeface="+mn-cs"/>
                  </a:rPr>
                  <a:t>selanjutnya</a:t>
                </a:r>
                <a:endParaRPr kumimoji="0" lang="en-GB" sz="1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+mj-lt"/>
                  <a:ea typeface="+mn-ea"/>
                  <a:cs typeface="+mn-cs"/>
                </a:endParaRPr>
              </a:p>
            </p:txBody>
          </p:sp>
        </p:grpSp>
        <p:sp>
          <p:nvSpPr>
            <p:cNvPr id="68" name="Oval 67"/>
            <p:cNvSpPr/>
            <p:nvPr/>
          </p:nvSpPr>
          <p:spPr bwMode="ltGray">
            <a:xfrm>
              <a:off x="4914410" y="2632357"/>
              <a:ext cx="666326" cy="666326"/>
            </a:xfrm>
            <a:prstGeom prst="ellipse">
              <a:avLst/>
            </a:pr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sz="1800" b="1" i="1" dirty="0" smtClean="0">
                  <a:solidFill>
                    <a:schemeClr val="bg1"/>
                  </a:solidFill>
                  <a:latin typeface="+mj-lt"/>
                </a:rPr>
                <a:t>Peta</a:t>
              </a:r>
            </a:p>
            <a:p>
              <a:pPr algn="ctr"/>
              <a:r>
                <a:rPr lang="en-GB" sz="1800" b="1" i="1" dirty="0" err="1" smtClean="0">
                  <a:solidFill>
                    <a:schemeClr val="bg1"/>
                  </a:solidFill>
                  <a:latin typeface="+mj-lt"/>
                </a:rPr>
                <a:t>Jalan</a:t>
              </a:r>
              <a:endParaRPr lang="en-GB" sz="1800" b="1" i="1" dirty="0" smtClean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7913" y="2595263"/>
            <a:ext cx="3193719" cy="572535"/>
            <a:chOff x="329855" y="2502647"/>
            <a:chExt cx="2974651" cy="500679"/>
          </a:xfrm>
        </p:grpSpPr>
        <p:grpSp>
          <p:nvGrpSpPr>
            <p:cNvPr id="62" name="Group 62"/>
            <p:cNvGrpSpPr>
              <a:grpSpLocks/>
            </p:cNvGrpSpPr>
            <p:nvPr/>
          </p:nvGrpSpPr>
          <p:grpSpPr bwMode="auto">
            <a:xfrm>
              <a:off x="329855" y="2502647"/>
              <a:ext cx="2974651" cy="500679"/>
              <a:chOff x="2718" y="2688"/>
              <a:chExt cx="2122" cy="372"/>
            </a:xfrm>
            <a:solidFill>
              <a:schemeClr val="tx2"/>
            </a:solidFill>
          </p:grpSpPr>
          <p:sp>
            <p:nvSpPr>
              <p:cNvPr id="63" name="AutoShape 63"/>
              <p:cNvSpPr>
                <a:spLocks noChangeArrowheads="1"/>
              </p:cNvSpPr>
              <p:nvPr/>
            </p:nvSpPr>
            <p:spPr bwMode="auto">
              <a:xfrm>
                <a:off x="2718" y="2688"/>
                <a:ext cx="633" cy="372"/>
              </a:xfrm>
              <a:prstGeom prst="chevron">
                <a:avLst>
                  <a:gd name="adj" fmla="val 38168"/>
                </a:avLst>
              </a:prstGeom>
              <a:grpFill/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lIns="69145" tIns="0" rIns="0" bIns="0" anchor="ctr"/>
              <a:lstStyle/>
              <a:p>
                <a:pPr marL="0" marR="0" lvl="0" indent="0" algn="ctr" defTabSz="99536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90000"/>
                  <a:buFontTx/>
                  <a:buNone/>
                  <a:tabLst/>
                  <a:defRPr/>
                </a:pPr>
                <a:endParaRPr kumimoji="0" lang="en-US" sz="180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endParaRPr>
              </a:p>
            </p:txBody>
          </p:sp>
          <p:sp>
            <p:nvSpPr>
              <p:cNvPr id="64" name="AutoShape 64"/>
              <p:cNvSpPr>
                <a:spLocks noChangeArrowheads="1"/>
              </p:cNvSpPr>
              <p:nvPr/>
            </p:nvSpPr>
            <p:spPr bwMode="auto">
              <a:xfrm>
                <a:off x="3212" y="2688"/>
                <a:ext cx="633" cy="372"/>
              </a:xfrm>
              <a:prstGeom prst="chevron">
                <a:avLst>
                  <a:gd name="adj" fmla="val 38168"/>
                </a:avLst>
              </a:prstGeom>
              <a:solidFill>
                <a:schemeClr val="accent2"/>
              </a:soli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lIns="69145" tIns="0" rIns="0" bIns="0" anchor="ctr"/>
              <a:lstStyle/>
              <a:p>
                <a:pPr marL="0" marR="0" lvl="0" indent="0" algn="ctr" defTabSz="99536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90000"/>
                  <a:buFontTx/>
                  <a:buNone/>
                  <a:tabLst/>
                  <a:defRPr/>
                </a:pPr>
                <a:endParaRPr kumimoji="0" lang="en-US" sz="180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endParaRPr>
              </a:p>
            </p:txBody>
          </p:sp>
          <p:sp>
            <p:nvSpPr>
              <p:cNvPr id="65" name="AutoShape 65"/>
              <p:cNvSpPr>
                <a:spLocks noChangeArrowheads="1"/>
              </p:cNvSpPr>
              <p:nvPr/>
            </p:nvSpPr>
            <p:spPr bwMode="auto">
              <a:xfrm>
                <a:off x="3705" y="2688"/>
                <a:ext cx="633" cy="372"/>
              </a:xfrm>
              <a:prstGeom prst="chevron">
                <a:avLst>
                  <a:gd name="adj" fmla="val 38168"/>
                </a:avLst>
              </a:prstGeom>
              <a:solidFill>
                <a:schemeClr val="accent5"/>
              </a:soli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lIns="69145" tIns="0" rIns="0" bIns="0" anchor="ctr"/>
              <a:lstStyle/>
              <a:p>
                <a:pPr marL="0" marR="0" lvl="0" indent="0" algn="ctr" defTabSz="99536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90000"/>
                  <a:buFontTx/>
                  <a:buNone/>
                  <a:tabLst/>
                  <a:defRPr/>
                </a:pPr>
                <a:endParaRPr kumimoji="0" lang="en-US" sz="180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endParaRPr>
              </a:p>
            </p:txBody>
          </p:sp>
          <p:sp>
            <p:nvSpPr>
              <p:cNvPr id="66" name="AutoShape 65"/>
              <p:cNvSpPr>
                <a:spLocks noChangeArrowheads="1"/>
              </p:cNvSpPr>
              <p:nvPr/>
            </p:nvSpPr>
            <p:spPr bwMode="auto">
              <a:xfrm>
                <a:off x="4207" y="2688"/>
                <a:ext cx="633" cy="372"/>
              </a:xfrm>
              <a:prstGeom prst="chevron">
                <a:avLst>
                  <a:gd name="adj" fmla="val 38168"/>
                </a:avLst>
              </a:prstGeom>
              <a:solidFill>
                <a:schemeClr val="accent6"/>
              </a:solidFill>
              <a:ln w="19050" algn="ctr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lIns="69145" tIns="0" rIns="0" bIns="0" anchor="ctr"/>
              <a:lstStyle/>
              <a:p>
                <a:pPr marL="0" marR="0" lvl="0" indent="0" algn="ctr" defTabSz="99536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Pct val="90000"/>
                  <a:buFontTx/>
                  <a:buNone/>
                  <a:tabLst/>
                  <a:defRPr/>
                </a:pPr>
                <a:endParaRPr kumimoji="0" lang="en-US" sz="180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endParaRPr>
              </a:p>
            </p:txBody>
          </p:sp>
        </p:grpSp>
        <p:sp>
          <p:nvSpPr>
            <p:cNvPr id="67" name="Rounded Rectangle 66"/>
            <p:cNvSpPr/>
            <p:nvPr/>
          </p:nvSpPr>
          <p:spPr>
            <a:xfrm>
              <a:off x="549344" y="2569870"/>
              <a:ext cx="2523336" cy="387116"/>
            </a:xfrm>
            <a:prstGeom prst="roundRect">
              <a:avLst/>
            </a:prstGeom>
            <a:solidFill>
              <a:schemeClr val="bg1">
                <a:lumMod val="50000"/>
                <a:alpha val="71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GB" sz="2000" b="1" i="1" dirty="0" err="1" smtClean="0">
                  <a:solidFill>
                    <a:schemeClr val="bg1"/>
                  </a:solidFill>
                  <a:latin typeface="+mj-lt"/>
                </a:rPr>
                <a:t>Pengukuran</a:t>
              </a:r>
              <a:r>
                <a:rPr lang="en-GB" sz="20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2000" b="1" i="1" dirty="0" err="1" smtClean="0">
                  <a:solidFill>
                    <a:schemeClr val="bg1"/>
                  </a:solidFill>
                  <a:latin typeface="+mj-lt"/>
                </a:rPr>
                <a:t>CoE</a:t>
              </a:r>
              <a:endParaRPr lang="en-GB" sz="2000" b="1" i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344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452" y="649746"/>
            <a:ext cx="8416871" cy="385996"/>
          </a:xfrm>
        </p:spPr>
        <p:txBody>
          <a:bodyPr/>
          <a:lstStyle/>
          <a:p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Dashboard </a:t>
            </a:r>
            <a:r>
              <a:rPr lang="mr-IN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–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b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</a:b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Monitoring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Pengukuran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b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</a:b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22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I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11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64338" y="4443959"/>
            <a:ext cx="5636876" cy="52322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id-ID" b="1" i="1" dirty="0">
                <a:solidFill>
                  <a:schemeClr val="bg2"/>
                </a:solidFill>
                <a:latin typeface="+mj-lt"/>
              </a:rPr>
              <a:t>8 </a:t>
            </a:r>
            <a:r>
              <a:rPr lang="id-ID" b="1" i="1" dirty="0" smtClean="0">
                <a:solidFill>
                  <a:schemeClr val="bg2"/>
                </a:solidFill>
                <a:latin typeface="+mj-lt"/>
              </a:rPr>
              <a:t>dari </a:t>
            </a:r>
            <a:r>
              <a:rPr lang="id-ID" b="1" i="1" dirty="0">
                <a:solidFill>
                  <a:schemeClr val="bg2"/>
                </a:solidFill>
                <a:latin typeface="+mj-lt"/>
              </a:rPr>
              <a:t>22 </a:t>
            </a:r>
            <a:r>
              <a:rPr lang="id-ID" b="1" i="1" dirty="0" smtClean="0">
                <a:solidFill>
                  <a:schemeClr val="bg2"/>
                </a:solidFill>
                <a:latin typeface="+mj-lt"/>
              </a:rPr>
              <a:t>Sub-indikator </a:t>
            </a:r>
            <a:r>
              <a:rPr lang="id-ID" b="1" i="1" dirty="0">
                <a:solidFill>
                  <a:schemeClr val="bg2"/>
                </a:solidFill>
                <a:latin typeface="+mj-lt"/>
              </a:rPr>
              <a:t>(36</a:t>
            </a:r>
            <a:r>
              <a:rPr lang="id-ID" b="1" i="1" dirty="0" smtClean="0">
                <a:solidFill>
                  <a:schemeClr val="bg2"/>
                </a:solidFill>
                <a:latin typeface="+mj-lt"/>
              </a:rPr>
              <a:t>%)</a:t>
            </a:r>
            <a:r>
              <a:rPr lang="en-US" b="1" i="1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id-ID" b="1" i="1" dirty="0" smtClean="0">
                <a:solidFill>
                  <a:schemeClr val="bg2"/>
                </a:solidFill>
                <a:latin typeface="+mj-lt"/>
              </a:rPr>
              <a:t>sudah memenuhi standar kriteria CoE</a:t>
            </a:r>
            <a:r>
              <a:rPr lang="en-US" b="1" i="1" dirty="0" smtClean="0">
                <a:solidFill>
                  <a:schemeClr val="bg2"/>
                </a:solidFill>
                <a:latin typeface="+mj-lt"/>
              </a:rPr>
              <a:t>. </a:t>
            </a:r>
            <a:r>
              <a:rPr lang="en-US" b="1" i="1" dirty="0" err="1" smtClean="0">
                <a:solidFill>
                  <a:schemeClr val="bg2"/>
                </a:solidFill>
                <a:latin typeface="+mj-lt"/>
              </a:rPr>
              <a:t>Masih</a:t>
            </a:r>
            <a:r>
              <a:rPr lang="en-US" b="1" i="1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en-US" b="1" i="1" dirty="0" err="1" smtClean="0">
                <a:solidFill>
                  <a:schemeClr val="bg2"/>
                </a:solidFill>
                <a:latin typeface="+mj-lt"/>
              </a:rPr>
              <a:t>tersisa</a:t>
            </a:r>
            <a:r>
              <a:rPr lang="en-US" b="1" i="1" dirty="0" smtClean="0">
                <a:solidFill>
                  <a:schemeClr val="bg2"/>
                </a:solidFill>
                <a:latin typeface="+mj-lt"/>
              </a:rPr>
              <a:t> 14 yang </a:t>
            </a:r>
            <a:r>
              <a:rPr lang="en-US" b="1" i="1" dirty="0" err="1" smtClean="0">
                <a:solidFill>
                  <a:schemeClr val="bg2"/>
                </a:solidFill>
                <a:latin typeface="+mj-lt"/>
              </a:rPr>
              <a:t>perlu</a:t>
            </a:r>
            <a:r>
              <a:rPr lang="en-US" b="1" i="1" dirty="0" smtClean="0">
                <a:solidFill>
                  <a:schemeClr val="bg2"/>
                </a:solidFill>
                <a:latin typeface="+mj-lt"/>
              </a:rPr>
              <a:t> </a:t>
            </a:r>
            <a:r>
              <a:rPr lang="en-US" b="1" i="1" dirty="0" err="1" smtClean="0">
                <a:solidFill>
                  <a:schemeClr val="bg2"/>
                </a:solidFill>
                <a:latin typeface="+mj-lt"/>
              </a:rPr>
              <a:t>dikembangkan</a:t>
            </a:r>
            <a:endParaRPr lang="en-GB" b="1" i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 rot="19514007">
            <a:off x="7907720" y="1750941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r>
              <a:rPr lang="en-US" sz="2000" dirty="0" smtClean="0">
                <a:solidFill>
                  <a:schemeClr val="tx2"/>
                </a:solidFill>
                <a:latin typeface="Georgia" pitchFamily="18" charset="0"/>
              </a:rPr>
              <a:t>CONTOH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7540920"/>
              </p:ext>
            </p:extLst>
          </p:nvPr>
        </p:nvGraphicFramePr>
        <p:xfrm>
          <a:off x="3275855" y="649745"/>
          <a:ext cx="5725357" cy="3794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2288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484" y="651428"/>
            <a:ext cx="8416871" cy="385996"/>
          </a:xfrm>
        </p:spPr>
        <p:txBody>
          <a:bodyPr/>
          <a:lstStyle/>
          <a:p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Dashboard - Peta </a:t>
            </a:r>
            <a:r>
              <a:rPr lang="en-US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Jalan</a:t>
            </a:r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Menuju</a:t>
            </a:r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12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 rot="19514007">
            <a:off x="1009304" y="3791556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r>
              <a:rPr lang="en-US" sz="2000" dirty="0" smtClean="0">
                <a:solidFill>
                  <a:schemeClr val="tx2"/>
                </a:solidFill>
                <a:latin typeface="Georgia" pitchFamily="18" charset="0"/>
              </a:rPr>
              <a:t>CONTOH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5307" y="1194346"/>
            <a:ext cx="8845223" cy="3474467"/>
            <a:chOff x="95307" y="1194346"/>
            <a:chExt cx="8845223" cy="347446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5307" y="1194346"/>
              <a:ext cx="8845223" cy="3474467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6228184" y="1923677"/>
              <a:ext cx="576064" cy="50405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US" sz="1000" dirty="0" smtClean="0">
                  <a:latin typeface="Calibri" charset="0"/>
                  <a:ea typeface="Calibri" charset="0"/>
                  <a:cs typeface="Calibri" charset="0"/>
                </a:rPr>
                <a:t>FGD dg BKD &amp; team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37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Terima</a:t>
            </a:r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Kasih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4658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~2997995">
  <a:themeElements>
    <a:clrScheme name="Custom 4">
      <a:dk1>
        <a:srgbClr val="000000"/>
      </a:dk1>
      <a:lt1>
        <a:srgbClr val="FFFFFF"/>
      </a:lt1>
      <a:dk2>
        <a:srgbClr val="E0301E"/>
      </a:dk2>
      <a:lt2>
        <a:srgbClr val="FFFFFF"/>
      </a:lt2>
      <a:accent1>
        <a:srgbClr val="E0301E"/>
      </a:accent1>
      <a:accent2>
        <a:srgbClr val="A32020"/>
      </a:accent2>
      <a:accent3>
        <a:srgbClr val="DB536A"/>
      </a:accent3>
      <a:accent4>
        <a:srgbClr val="602320"/>
      </a:accent4>
      <a:accent5>
        <a:srgbClr val="FFB600"/>
      </a:accent5>
      <a:accent6>
        <a:srgbClr val="DC6900"/>
      </a:accent6>
      <a:hlink>
        <a:srgbClr val="A32020"/>
      </a:hlink>
      <a:folHlink>
        <a:srgbClr val="A32020"/>
      </a:folHlink>
    </a:clrScheme>
    <a:fontScheme name="PwC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chemeClr val="tx2"/>
        </a:solidFill>
        <a:ln w="3175">
          <a:solidFill>
            <a:schemeClr val="tx2"/>
          </a:solidFill>
        </a:ln>
      </a:spPr>
      <a:bodyPr rtlCol="0" anchor="ctr"/>
      <a:lstStyle>
        <a:defPPr algn="ctr">
          <a:defRPr dirty="0" err="1" smtClean="0">
            <a:solidFill>
              <a:schemeClr val="bg1"/>
            </a:solidFill>
            <a:latin typeface="Georgia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noAutofit/>
      </a:bodyPr>
      <a:lstStyle>
        <a:defPPr>
          <a:spcAft>
            <a:spcPts val="900"/>
          </a:spcAft>
          <a:defRPr sz="2000" dirty="0" smtClean="0">
            <a:latin typeface="Georgia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Non-branded Theme</Template>
  <TotalTime>4378</TotalTime>
  <Words>1205</Words>
  <Application>Microsoft Office PowerPoint</Application>
  <PresentationFormat>On-screen Show (16:9)</PresentationFormat>
  <Paragraphs>243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~2997995</vt:lpstr>
      <vt:lpstr>Kerangka Kerja CoE</vt:lpstr>
      <vt:lpstr>Daftar Isi</vt:lpstr>
      <vt:lpstr>Indikator CoE – Model Pembentukan CoE (1/4)</vt:lpstr>
      <vt:lpstr>Kerangka Kerja CoE</vt:lpstr>
      <vt:lpstr>Langkah Pembentukan CoE - Tahapan Program Mentoring</vt:lpstr>
      <vt:lpstr>Langkah Pembentukan CoE – Pengukuran CoE</vt:lpstr>
      <vt:lpstr>Indikator CoE – 22 Kriteria CoE dan Target Tingkat Kematangan CoE (1/3)</vt:lpstr>
      <vt:lpstr>Indikator CoE – 22 Kriteria CoE dan Target Tingkat Kematangan CoE (2/3)</vt:lpstr>
      <vt:lpstr>Indikator CoE – 22 Kriteria CoE dan Target Tingkat Kematangan CoE (3/3)</vt:lpstr>
      <vt:lpstr>Langkah Pembentukan CoE – Penyusunan Peta Jalan</vt:lpstr>
      <vt:lpstr>Dashboard –  Monitoring Pengukuran  22 Indikator CoE</vt:lpstr>
      <vt:lpstr>Dashboard - Peta Jalan Menuju CoE</vt:lpstr>
      <vt:lpstr>Terima Kasih</vt:lpstr>
    </vt:vector>
  </TitlesOfParts>
  <Company>PricewaterhouseCoopers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Lynne Andrews</dc:creator>
  <cp:lastModifiedBy>User</cp:lastModifiedBy>
  <cp:revision>276</cp:revision>
  <dcterms:created xsi:type="dcterms:W3CDTF">2011-01-21T13:45:18Z</dcterms:created>
  <dcterms:modified xsi:type="dcterms:W3CDTF">2017-10-09T02:04:28Z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 create by">
    <vt:lpwstr>PwC</vt:lpwstr>
  </property>
  <property fmtid="{D5CDD505-2E9C-101B-9397-08002B2CF9AE}" pid="3" name="TB template version">
    <vt:lpwstr>6</vt:lpwstr>
  </property>
  <property fmtid="{D5CDD505-2E9C-101B-9397-08002B2CF9AE}" pid="4" name="TB template type">
    <vt:lpwstr>Report</vt:lpwstr>
  </property>
  <property fmtid="{D5CDD505-2E9C-101B-9397-08002B2CF9AE}" pid="5" name="Template version">
    <vt:lpwstr>1</vt:lpwstr>
  </property>
</Properties>
</file>