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ags/tag5.xml" ContentType="application/vnd.openxmlformats-officedocument.presentationml.tags+xml"/>
  <Override PartName="/ppt/notesSlides/notesSlide11.xml" ContentType="application/vnd.openxmlformats-officedocument.presentationml.notesSlide+xml"/>
  <Override PartName="/ppt/tags/tag6.xml" ContentType="application/vnd.openxmlformats-officedocument.presentationml.tags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tags/tag8.xml" ContentType="application/vnd.openxmlformats-officedocument.presentationml.tags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tags/tag10.xml" ContentType="application/vnd.openxmlformats-officedocument.presentationml.tags+xml"/>
  <Override PartName="/ppt/notesSlides/notesSlide16.xml" ContentType="application/vnd.openxmlformats-officedocument.presentationml.notesSlide+xml"/>
  <Override PartName="/ppt/tags/tag11.xml" ContentType="application/vnd.openxmlformats-officedocument.presentationml.tags+xml"/>
  <Override PartName="/ppt/notesSlides/notesSlide17.xml" ContentType="application/vnd.openxmlformats-officedocument.presentationml.notesSlide+xml"/>
  <Override PartName="/ppt/tags/tag12.xml" ContentType="application/vnd.openxmlformats-officedocument.presentationml.tags+xml"/>
  <Override PartName="/ppt/notesSlides/notesSlide18.xml" ContentType="application/vnd.openxmlformats-officedocument.presentationml.notesSlide+xml"/>
  <Override PartName="/ppt/tags/tag13.xml" ContentType="application/vnd.openxmlformats-officedocument.presentationml.tags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ags/tag15.xml" ContentType="application/vnd.openxmlformats-officedocument.presentationml.tags+xml"/>
  <Override PartName="/ppt/notesSlides/notesSlide21.xml" ContentType="application/vnd.openxmlformats-officedocument.presentationml.notesSlide+xml"/>
  <Override PartName="/ppt/tags/tag16.xml" ContentType="application/vnd.openxmlformats-officedocument.presentationml.tags+xml"/>
  <Override PartName="/ppt/notesSlides/notesSlide2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</p:sldMasterIdLst>
  <p:notesMasterIdLst>
    <p:notesMasterId r:id="rId26"/>
  </p:notesMasterIdLst>
  <p:handoutMasterIdLst>
    <p:handoutMasterId r:id="rId27"/>
  </p:handoutMasterIdLst>
  <p:sldIdLst>
    <p:sldId id="256" r:id="rId2"/>
    <p:sldId id="423" r:id="rId3"/>
    <p:sldId id="508" r:id="rId4"/>
    <p:sldId id="513" r:id="rId5"/>
    <p:sldId id="512" r:id="rId6"/>
    <p:sldId id="514" r:id="rId7"/>
    <p:sldId id="515" r:id="rId8"/>
    <p:sldId id="543" r:id="rId9"/>
    <p:sldId id="544" r:id="rId10"/>
    <p:sldId id="545" r:id="rId11"/>
    <p:sldId id="546" r:id="rId12"/>
    <p:sldId id="547" r:id="rId13"/>
    <p:sldId id="548" r:id="rId14"/>
    <p:sldId id="549" r:id="rId15"/>
    <p:sldId id="550" r:id="rId16"/>
    <p:sldId id="551" r:id="rId17"/>
    <p:sldId id="552" r:id="rId18"/>
    <p:sldId id="553" r:id="rId19"/>
    <p:sldId id="554" r:id="rId20"/>
    <p:sldId id="555" r:id="rId21"/>
    <p:sldId id="556" r:id="rId22"/>
    <p:sldId id="557" r:id="rId23"/>
    <p:sldId id="558" r:id="rId24"/>
    <p:sldId id="488" r:id="rId25"/>
  </p:sldIdLst>
  <p:sldSz cx="9144000" cy="5143500" type="screen16x9"/>
  <p:notesSz cx="7102475" cy="10233025"/>
  <p:defaultTextStyle>
    <a:defPPr>
      <a:defRPr lang="en-US"/>
    </a:defPPr>
    <a:lvl1pPr algn="l" defTabSz="703263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350838" indent="106363" algn="l" defTabSz="703263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703263" indent="211138" algn="l" defTabSz="703263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054100" indent="317500" algn="l" defTabSz="703263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406525" indent="422275" algn="l" defTabSz="703263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5">
          <p15:clr>
            <a:srgbClr val="A4A3A4"/>
          </p15:clr>
        </p15:guide>
        <p15:guide id="2" orient="horz" pos="3081">
          <p15:clr>
            <a:srgbClr val="A4A3A4"/>
          </p15:clr>
        </p15:guide>
        <p15:guide id="3" orient="horz" pos="413">
          <p15:clr>
            <a:srgbClr val="A4A3A4"/>
          </p15:clr>
        </p15:guide>
        <p15:guide id="4" orient="horz" pos="476">
          <p15:clr>
            <a:srgbClr val="A4A3A4"/>
          </p15:clr>
        </p15:guide>
        <p15:guide id="5" orient="horz" pos="2827">
          <p15:clr>
            <a:srgbClr val="A4A3A4"/>
          </p15:clr>
        </p15:guide>
        <p15:guide id="6" orient="horz" pos="2764">
          <p15:clr>
            <a:srgbClr val="A4A3A4"/>
          </p15:clr>
        </p15:guide>
        <p15:guide id="7" orient="horz" pos="1801">
          <p15:clr>
            <a:srgbClr val="A4A3A4"/>
          </p15:clr>
        </p15:guide>
        <p15:guide id="8" orient="horz" pos="1875">
          <p15:clr>
            <a:srgbClr val="A4A3A4"/>
          </p15:clr>
        </p15:guide>
        <p15:guide id="9" pos="305">
          <p15:clr>
            <a:srgbClr val="A4A3A4"/>
          </p15:clr>
        </p15:guide>
        <p15:guide id="10" pos="5455">
          <p15:clr>
            <a:srgbClr val="A4A3A4"/>
          </p15:clr>
        </p15:guide>
        <p15:guide id="11" pos="2924">
          <p15:clr>
            <a:srgbClr val="A4A3A4"/>
          </p15:clr>
        </p15:guide>
        <p15:guide id="12" pos="2836">
          <p15:clr>
            <a:srgbClr val="A4A3A4"/>
          </p15:clr>
        </p15:guide>
        <p15:guide id="13" pos="3709">
          <p15:clr>
            <a:srgbClr val="A4A3A4"/>
          </p15:clr>
        </p15:guide>
        <p15:guide id="14" pos="3797">
          <p15:clr>
            <a:srgbClr val="A4A3A4"/>
          </p15:clr>
        </p15:guide>
        <p15:guide id="15" pos="2290">
          <p15:clr>
            <a:srgbClr val="A4A3A4"/>
          </p15:clr>
        </p15:guide>
        <p15:guide id="16" pos="19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223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68C6D"/>
    <a:srgbClr val="99CCFF"/>
    <a:srgbClr val="602320"/>
    <a:srgbClr val="FFB600"/>
    <a:srgbClr val="EB8C00"/>
    <a:srgbClr val="CCECFF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69D073F8-1565-44D7-B386-08B59EADF2EE}">
  <a:tblStyle styleId="{69D073F8-1565-44D7-B386-08B59EADF2EE}" styleName="PwC Table">
    <a:wholeTbl>
      <a:tcTxStyle>
        <a:fontRef idx="major">
          <a:prstClr val="black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bottom>
            <a:ln w="38100" cmpd="sng">
              <a:noFill/>
            </a:ln>
          </a:bottom>
        </a:tcBdr>
      </a:tcStyle>
    </a:band1H>
    <a:band2H>
      <a:tcStyle>
        <a:tcBdr>
          <a:bottom>
            <a:ln w="38100" cmpd="sng">
              <a:noFill/>
            </a:ln>
          </a:bottom>
        </a:tcBdr>
      </a:tcStyle>
    </a:band2H>
    <a:firstCol>
      <a:tcTxStyle i="on">
        <a:fontRef idx="major">
          <a:prstClr val="black"/>
        </a:fontRef>
        <a:schemeClr val="dk1"/>
      </a:tcTxStyle>
      <a:tcStyle>
        <a:tcBdr/>
        <a:fill>
          <a:noFill/>
        </a:fill>
      </a:tcStyle>
    </a:firstCol>
    <a:firstRow>
      <a:tcTxStyle b="on">
        <a:fontRef idx="major">
          <a:prstClr val="black"/>
        </a:fontRef>
        <a:schemeClr val="dk2"/>
      </a:tcTxStyle>
      <a:tcStyle>
        <a:tcBdr>
          <a:bottom>
            <a:ln w="38100" cmpd="sng">
              <a:noFill/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702" autoAdjust="0"/>
    <p:restoredTop sz="95533" autoAdjust="0"/>
  </p:normalViewPr>
  <p:slideViewPr>
    <p:cSldViewPr snapToObjects="1">
      <p:cViewPr>
        <p:scale>
          <a:sx n="98" d="100"/>
          <a:sy n="98" d="100"/>
        </p:scale>
        <p:origin x="-810" y="-48"/>
      </p:cViewPr>
      <p:guideLst>
        <p:guide orient="horz" pos="305"/>
        <p:guide orient="horz" pos="3081"/>
        <p:guide orient="horz" pos="413"/>
        <p:guide orient="horz" pos="476"/>
        <p:guide orient="horz" pos="2827"/>
        <p:guide orient="horz" pos="2764"/>
        <p:guide orient="horz" pos="1801"/>
        <p:guide orient="horz" pos="1875"/>
        <p:guide pos="305"/>
        <p:guide pos="5455"/>
        <p:guide pos="2924"/>
        <p:guide pos="2836"/>
        <p:guide pos="3709"/>
        <p:guide pos="3797"/>
        <p:guide pos="2290"/>
        <p:guide pos="196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5742"/>
    </p:cViewPr>
  </p:sorterViewPr>
  <p:notesViewPr>
    <p:cSldViewPr snapToObjects="1">
      <p:cViewPr varScale="1">
        <p:scale>
          <a:sx n="99" d="100"/>
          <a:sy n="99" d="100"/>
        </p:scale>
        <p:origin x="-2580" y="-108"/>
      </p:cViewPr>
      <p:guideLst>
        <p:guide orient="horz" pos="3223"/>
        <p:guide pos="2237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localhost\Users\umikun\MCAI\STR%20Mentoring%20&amp;%20IPM2%20Report%20v.1.0%20220817.xlsm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d-ID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v>Target</c:v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'Kriteria Coe'!$C$5:$C$26</c:f>
              <c:strCache>
                <c:ptCount val="22"/>
                <c:pt idx="0">
                  <c:v>1.1.1. Status Hukum</c:v>
                </c:pt>
                <c:pt idx="1">
                  <c:v>1.1.3. Tugas dan Peran ULP</c:v>
                </c:pt>
                <c:pt idx="2">
                  <c:v>1.1.5. (SOP) Standard Operating Procedures</c:v>
                </c:pt>
                <c:pt idx="3">
                  <c:v>1.1.6. Kecukupan SDM</c:v>
                </c:pt>
                <c:pt idx="4">
                  <c:v>1.1.7. Kecukupan Pendanaan</c:v>
                </c:pt>
                <c:pt idx="5">
                  <c:v>1.3.1. Pelanggan Internal</c:v>
                </c:pt>
                <c:pt idx="6">
                  <c:v>1.3.2. Penyedia (Vendors)</c:v>
                </c:pt>
                <c:pt idx="7">
                  <c:v>1.3.3. Hubungan  Masyarakat</c:v>
                </c:pt>
                <c:pt idx="8">
                  <c:v>2.1.1. Indikator Kinerja</c:v>
                </c:pt>
                <c:pt idx="9">
                  <c:v>2.1.2. Penetapan target kinerja Organisasi</c:v>
                </c:pt>
                <c:pt idx="10">
                  <c:v>2.1.3. Manajemen Kinerja</c:v>
                </c:pt>
                <c:pt idx="11">
                  <c:v>2.1.4. Pengelolaan Dokumen dan Pengetahuan</c:v>
                </c:pt>
                <c:pt idx="12">
                  <c:v>2.2.1. Hubungan pimpinan dengan pemangku kepentingan</c:v>
                </c:pt>
                <c:pt idx="13">
                  <c:v>2.2.2. Kolaborasi internal ULP</c:v>
                </c:pt>
                <c:pt idx="14">
                  <c:v>2.2.3. Visi Strategis</c:v>
                </c:pt>
                <c:pt idx="15">
                  <c:v>3.1.9. Monitoring dan Evaluasi</c:v>
                </c:pt>
                <c:pt idx="16">
                  <c:v>3.1.10. Debriefing Pasca Pengadaan</c:v>
                </c:pt>
                <c:pt idx="17">
                  <c:v>3.2.3. Whistleblower &amp; Sistem Pengaduan</c:v>
                </c:pt>
                <c:pt idx="18">
                  <c:v>3.3.1. Penerapan Sistem</c:v>
                </c:pt>
                <c:pt idx="19">
                  <c:v>4.1.1. Asesmen Kemampuan SDM</c:v>
                </c:pt>
                <c:pt idx="20">
                  <c:v>4.1.3. Bimbingan Teknis &amp; Transfer Pengetahuan</c:v>
                </c:pt>
                <c:pt idx="21">
                  <c:v>4.3.1. Perencanaan SDM</c:v>
                </c:pt>
              </c:strCache>
            </c:strRef>
          </c:cat>
          <c:val>
            <c:numRef>
              <c:f>'Kriteria Coe'!$E$5:$E$26</c:f>
              <c:numCache>
                <c:formatCode>General</c:formatCode>
                <c:ptCount val="22"/>
                <c:pt idx="0">
                  <c:v>3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4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3</c:v>
                </c:pt>
                <c:pt idx="19">
                  <c:v>2</c:v>
                </c:pt>
                <c:pt idx="20">
                  <c:v>3</c:v>
                </c:pt>
                <c:pt idx="2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46349696"/>
        <c:axId val="46363776"/>
      </c:barChart>
      <c:barChart>
        <c:barDir val="bar"/>
        <c:grouping val="stacked"/>
        <c:varyColors val="0"/>
        <c:ser>
          <c:idx val="1"/>
          <c:order val="1"/>
          <c:tx>
            <c:strRef>
              <c:f>'Kriteria Coe'!$G$2</c:f>
              <c:strCache>
                <c:ptCount val="1"/>
                <c:pt idx="0">
                  <c:v>Existing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'Kriteria Coe'!$C$5:$C$26</c:f>
              <c:strCache>
                <c:ptCount val="22"/>
                <c:pt idx="0">
                  <c:v>1.1.1. Status Hukum</c:v>
                </c:pt>
                <c:pt idx="1">
                  <c:v>1.1.3. Tugas dan Peran ULP</c:v>
                </c:pt>
                <c:pt idx="2">
                  <c:v>1.1.5. (SOP) Standard Operating Procedures</c:v>
                </c:pt>
                <c:pt idx="3">
                  <c:v>1.1.6. Kecukupan SDM</c:v>
                </c:pt>
                <c:pt idx="4">
                  <c:v>1.1.7. Kecukupan Pendanaan</c:v>
                </c:pt>
                <c:pt idx="5">
                  <c:v>1.3.1. Pelanggan Internal</c:v>
                </c:pt>
                <c:pt idx="6">
                  <c:v>1.3.2. Penyedia (Vendors)</c:v>
                </c:pt>
                <c:pt idx="7">
                  <c:v>1.3.3. Hubungan  Masyarakat</c:v>
                </c:pt>
                <c:pt idx="8">
                  <c:v>2.1.1. Indikator Kinerja</c:v>
                </c:pt>
                <c:pt idx="9">
                  <c:v>2.1.2. Penetapan target kinerja Organisasi</c:v>
                </c:pt>
                <c:pt idx="10">
                  <c:v>2.1.3. Manajemen Kinerja</c:v>
                </c:pt>
                <c:pt idx="11">
                  <c:v>2.1.4. Pengelolaan Dokumen dan Pengetahuan</c:v>
                </c:pt>
                <c:pt idx="12">
                  <c:v>2.2.1. Hubungan pimpinan dengan pemangku kepentingan</c:v>
                </c:pt>
                <c:pt idx="13">
                  <c:v>2.2.2. Kolaborasi internal ULP</c:v>
                </c:pt>
                <c:pt idx="14">
                  <c:v>2.2.3. Visi Strategis</c:v>
                </c:pt>
                <c:pt idx="15">
                  <c:v>3.1.9. Monitoring dan Evaluasi</c:v>
                </c:pt>
                <c:pt idx="16">
                  <c:v>3.1.10. Debriefing Pasca Pengadaan</c:v>
                </c:pt>
                <c:pt idx="17">
                  <c:v>3.2.3. Whistleblower &amp; Sistem Pengaduan</c:v>
                </c:pt>
                <c:pt idx="18">
                  <c:v>3.3.1. Penerapan Sistem</c:v>
                </c:pt>
                <c:pt idx="19">
                  <c:v>4.1.1. Asesmen Kemampuan SDM</c:v>
                </c:pt>
                <c:pt idx="20">
                  <c:v>4.1.3. Bimbingan Teknis &amp; Transfer Pengetahuan</c:v>
                </c:pt>
                <c:pt idx="21">
                  <c:v>4.3.1. Perencanaan SDM</c:v>
                </c:pt>
              </c:strCache>
            </c:strRef>
          </c:cat>
          <c:val>
            <c:numRef>
              <c:f>'Kriteria Coe'!$G$5:$G$26</c:f>
              <c:numCache>
                <c:formatCode>General</c:formatCode>
                <c:ptCount val="22"/>
                <c:pt idx="0">
                  <c:v>4</c:v>
                </c:pt>
                <c:pt idx="1">
                  <c:v>4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4</c:v>
                </c:pt>
                <c:pt idx="12">
                  <c:v>3</c:v>
                </c:pt>
                <c:pt idx="13">
                  <c:v>3</c:v>
                </c:pt>
                <c:pt idx="14">
                  <c:v>4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3</c:v>
                </c:pt>
                <c:pt idx="19">
                  <c:v>3</c:v>
                </c:pt>
                <c:pt idx="20" formatCode="0">
                  <c:v>3</c:v>
                </c:pt>
                <c:pt idx="21" formatCode="0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overlap val="100"/>
        <c:axId val="46371200"/>
        <c:axId val="46365312"/>
      </c:barChart>
      <c:catAx>
        <c:axId val="46349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 sz="700"/>
            </a:pPr>
            <a:endParaRPr lang="id-ID"/>
          </a:p>
        </c:txPr>
        <c:crossAx val="46363776"/>
        <c:crosses val="autoZero"/>
        <c:auto val="1"/>
        <c:lblAlgn val="ctr"/>
        <c:lblOffset val="100"/>
        <c:noMultiLvlLbl val="0"/>
      </c:catAx>
      <c:valAx>
        <c:axId val="46363776"/>
        <c:scaling>
          <c:orientation val="minMax"/>
          <c:max val="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id-ID"/>
          </a:p>
        </c:txPr>
        <c:crossAx val="46349696"/>
        <c:crosses val="autoZero"/>
        <c:crossBetween val="between"/>
        <c:majorUnit val="1"/>
      </c:valAx>
      <c:valAx>
        <c:axId val="46365312"/>
        <c:scaling>
          <c:orientation val="minMax"/>
          <c:max val="5"/>
        </c:scaling>
        <c:delete val="0"/>
        <c:axPos val="t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id-ID"/>
          </a:p>
        </c:txPr>
        <c:crossAx val="46371200"/>
        <c:crosses val="max"/>
        <c:crossBetween val="between"/>
        <c:majorUnit val="1"/>
      </c:valAx>
      <c:catAx>
        <c:axId val="4637120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46365312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 sz="1200"/>
      </a:pPr>
      <a:endParaRPr lang="id-ID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0FAED6-5EE6-4B98-8409-9D70B9477155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7B2E674-40EA-40C6-A001-68897231BE4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id-ID" sz="1000" b="1" i="1" u="none">
              <a:latin typeface="+mj-lt"/>
            </a:rPr>
            <a:t>Profil</a:t>
          </a:r>
          <a:endParaRPr lang="en-GB" sz="1000" b="1" i="1">
            <a:latin typeface="+mj-lt"/>
          </a:endParaRPr>
        </a:p>
      </dgm:t>
    </dgm:pt>
    <dgm:pt modelId="{DE0043A6-8EC7-4A70-A1FC-F2201E930223}" type="parTrans" cxnId="{F76F869B-4B52-4B86-ADB1-D69FCDB600FB}">
      <dgm:prSet/>
      <dgm:spPr/>
      <dgm:t>
        <a:bodyPr/>
        <a:lstStyle/>
        <a:p>
          <a:endParaRPr lang="en-GB" b="1" i="1">
            <a:latin typeface="+mj-lt"/>
          </a:endParaRPr>
        </a:p>
      </dgm:t>
    </dgm:pt>
    <dgm:pt modelId="{D2E7FA11-3B68-4331-9A72-E0BAE907EE01}" type="sibTrans" cxnId="{F76F869B-4B52-4B86-ADB1-D69FCDB600FB}">
      <dgm:prSet/>
      <dgm:spPr/>
      <dgm:t>
        <a:bodyPr/>
        <a:lstStyle/>
        <a:p>
          <a:endParaRPr lang="en-GB" b="1" i="1">
            <a:latin typeface="+mj-lt"/>
          </a:endParaRPr>
        </a:p>
      </dgm:t>
    </dgm:pt>
    <dgm:pt modelId="{E440916C-90DC-47B0-ADD7-9F36144FAE7B}">
      <dgm:prSet/>
      <dgm:spPr>
        <a:solidFill>
          <a:schemeClr val="accent2"/>
        </a:solidFill>
      </dgm:spPr>
      <dgm:t>
        <a:bodyPr/>
        <a:lstStyle/>
        <a:p>
          <a:r>
            <a:rPr lang="id-ID" b="1" i="1" u="none">
              <a:latin typeface="+mj-lt"/>
            </a:rPr>
            <a:t>Pencapaian</a:t>
          </a:r>
          <a:endParaRPr lang="en-GB" i="1">
            <a:latin typeface="+mj-lt"/>
          </a:endParaRPr>
        </a:p>
      </dgm:t>
    </dgm:pt>
    <dgm:pt modelId="{9E4E831C-48B8-4123-95DA-4AF2B5A8700A}" type="parTrans" cxnId="{39E2B443-FC92-412B-9BBA-51324EA93707}">
      <dgm:prSet/>
      <dgm:spPr/>
      <dgm:t>
        <a:bodyPr/>
        <a:lstStyle/>
        <a:p>
          <a:endParaRPr lang="en-GB" i="1"/>
        </a:p>
      </dgm:t>
    </dgm:pt>
    <dgm:pt modelId="{CA2A2CA0-AC3F-4B34-96F4-7937E5F16BEC}" type="sibTrans" cxnId="{39E2B443-FC92-412B-9BBA-51324EA93707}">
      <dgm:prSet/>
      <dgm:spPr/>
      <dgm:t>
        <a:bodyPr/>
        <a:lstStyle/>
        <a:p>
          <a:endParaRPr lang="en-GB" i="1"/>
        </a:p>
      </dgm:t>
    </dgm:pt>
    <dgm:pt modelId="{5200304A-DB3F-43AA-8A2C-670BCB967F5E}">
      <dgm:prSet/>
      <dgm:spPr>
        <a:solidFill>
          <a:schemeClr val="accent2"/>
        </a:solidFill>
      </dgm:spPr>
      <dgm:t>
        <a:bodyPr/>
        <a:lstStyle/>
        <a:p>
          <a:r>
            <a:rPr lang="fi-FI" b="1" i="1" u="none">
              <a:latin typeface="+mj-lt"/>
            </a:rPr>
            <a:t>Perjalanan Menuju Pusat Unggulan Pengadaan</a:t>
          </a:r>
          <a:endParaRPr lang="en-GB" i="1">
            <a:latin typeface="+mj-lt"/>
          </a:endParaRPr>
        </a:p>
      </dgm:t>
    </dgm:pt>
    <dgm:pt modelId="{03C81F5F-85AA-463D-8411-CF2F2B1A5B35}" type="parTrans" cxnId="{DD9464FE-00FE-4D9D-8812-9A0E483E743F}">
      <dgm:prSet/>
      <dgm:spPr/>
      <dgm:t>
        <a:bodyPr/>
        <a:lstStyle/>
        <a:p>
          <a:endParaRPr lang="en-GB" i="1"/>
        </a:p>
      </dgm:t>
    </dgm:pt>
    <dgm:pt modelId="{A5D2EDF2-F6A5-4620-A2A2-CC197A37BEF7}" type="sibTrans" cxnId="{DD9464FE-00FE-4D9D-8812-9A0E483E743F}">
      <dgm:prSet/>
      <dgm:spPr/>
      <dgm:t>
        <a:bodyPr/>
        <a:lstStyle/>
        <a:p>
          <a:endParaRPr lang="en-GB" i="1"/>
        </a:p>
      </dgm:t>
    </dgm:pt>
    <dgm:pt modelId="{D787F8D2-9CB7-4302-A2B3-2D3BD20F6CF0}">
      <dgm:prSet/>
      <dgm:spPr>
        <a:solidFill>
          <a:schemeClr val="accent2"/>
        </a:solidFill>
      </dgm:spPr>
      <dgm:t>
        <a:bodyPr/>
        <a:lstStyle/>
        <a:p>
          <a:r>
            <a:rPr lang="en-GB" b="1" i="1" u="none" err="1">
              <a:latin typeface="+mj-lt"/>
            </a:rPr>
            <a:t>Berbagi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Pengalaman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Menuju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Pusat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Unggulan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Pengadaan</a:t>
          </a:r>
          <a:r>
            <a:rPr lang="en-GB" b="1" i="1" u="none">
              <a:latin typeface="+mj-lt"/>
            </a:rPr>
            <a:t> </a:t>
          </a:r>
          <a:endParaRPr lang="en-GB" i="1">
            <a:latin typeface="+mj-lt"/>
          </a:endParaRPr>
        </a:p>
      </dgm:t>
    </dgm:pt>
    <dgm:pt modelId="{7AAFBD70-9BA3-43D2-89A9-BFB8A3D5CAF2}" type="parTrans" cxnId="{61DAE7D1-962A-476B-8EAB-4D1636EAA2DE}">
      <dgm:prSet/>
      <dgm:spPr/>
      <dgm:t>
        <a:bodyPr/>
        <a:lstStyle/>
        <a:p>
          <a:endParaRPr lang="en-GB" i="1"/>
        </a:p>
      </dgm:t>
    </dgm:pt>
    <dgm:pt modelId="{C713098A-25B8-492C-B26D-DDB89F474D1A}" type="sibTrans" cxnId="{61DAE7D1-962A-476B-8EAB-4D1636EAA2DE}">
      <dgm:prSet/>
      <dgm:spPr/>
      <dgm:t>
        <a:bodyPr/>
        <a:lstStyle/>
        <a:p>
          <a:endParaRPr lang="en-GB" i="1"/>
        </a:p>
      </dgm:t>
    </dgm:pt>
    <dgm:pt modelId="{04CC3853-54BB-450E-AA02-F092C5D83600}">
      <dgm:prSet/>
      <dgm:spPr>
        <a:solidFill>
          <a:schemeClr val="accent2"/>
        </a:solidFill>
      </dgm:spPr>
      <dgm:t>
        <a:bodyPr/>
        <a:lstStyle/>
        <a:p>
          <a:r>
            <a:rPr lang="en-GB" b="1" i="1" u="none">
              <a:latin typeface="+mj-lt"/>
            </a:rPr>
            <a:t>Proses </a:t>
          </a:r>
          <a:r>
            <a:rPr lang="en-GB" b="1" i="1" u="none" err="1">
              <a:latin typeface="+mj-lt"/>
            </a:rPr>
            <a:t>Transformasi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menuju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CoE</a:t>
          </a:r>
          <a:endParaRPr lang="en-GB" i="1">
            <a:latin typeface="+mj-lt"/>
          </a:endParaRPr>
        </a:p>
      </dgm:t>
    </dgm:pt>
    <dgm:pt modelId="{20DAF116-AB9C-4ED9-8F23-BD0538EBF661}" type="parTrans" cxnId="{20EDF150-A64F-4F31-BC11-3D97DE5021C1}">
      <dgm:prSet/>
      <dgm:spPr/>
      <dgm:t>
        <a:bodyPr/>
        <a:lstStyle/>
        <a:p>
          <a:endParaRPr lang="en-GB" i="1"/>
        </a:p>
      </dgm:t>
    </dgm:pt>
    <dgm:pt modelId="{BAE0D1F4-1343-461E-87BA-568DB9801792}" type="sibTrans" cxnId="{20EDF150-A64F-4F31-BC11-3D97DE5021C1}">
      <dgm:prSet/>
      <dgm:spPr/>
      <dgm:t>
        <a:bodyPr/>
        <a:lstStyle/>
        <a:p>
          <a:endParaRPr lang="en-GB" i="1"/>
        </a:p>
      </dgm:t>
    </dgm:pt>
    <dgm:pt modelId="{214CC4A0-80C7-4713-8D30-B17291BFEC6A}">
      <dgm:prSet/>
      <dgm:spPr>
        <a:solidFill>
          <a:schemeClr val="accent2"/>
        </a:solidFill>
      </dgm:spPr>
      <dgm:t>
        <a:bodyPr/>
        <a:lstStyle/>
        <a:p>
          <a:r>
            <a:rPr lang="en-GB" b="1" i="1" u="none" err="1">
              <a:latin typeface="+mj-lt"/>
            </a:rPr>
            <a:t>Kunci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Sukses</a:t>
          </a:r>
          <a:r>
            <a:rPr lang="en-GB" b="1" i="1" u="none">
              <a:latin typeface="+mj-lt"/>
            </a:rPr>
            <a:t> </a:t>
          </a:r>
          <a:r>
            <a:rPr lang="en-GB" b="1" i="1" u="none" err="1">
              <a:latin typeface="+mj-lt"/>
            </a:rPr>
            <a:t>CoE</a:t>
          </a:r>
          <a:endParaRPr lang="en-GB" i="1">
            <a:latin typeface="+mj-lt"/>
          </a:endParaRPr>
        </a:p>
      </dgm:t>
    </dgm:pt>
    <dgm:pt modelId="{784EA30F-8060-448F-92D2-0FC3893BCA0C}" type="parTrans" cxnId="{80520C6E-A9E3-421A-A38F-34E32AFD4920}">
      <dgm:prSet/>
      <dgm:spPr/>
      <dgm:t>
        <a:bodyPr/>
        <a:lstStyle/>
        <a:p>
          <a:endParaRPr lang="en-GB" i="1"/>
        </a:p>
      </dgm:t>
    </dgm:pt>
    <dgm:pt modelId="{4E2AF392-28B2-4CCD-9C21-78C34EEE7EC4}" type="sibTrans" cxnId="{80520C6E-A9E3-421A-A38F-34E32AFD4920}">
      <dgm:prSet/>
      <dgm:spPr/>
      <dgm:t>
        <a:bodyPr/>
        <a:lstStyle/>
        <a:p>
          <a:endParaRPr lang="en-GB" i="1"/>
        </a:p>
      </dgm:t>
    </dgm:pt>
    <dgm:pt modelId="{A13B8B6D-3A25-485E-9808-3F865C8E63BB}" type="pres">
      <dgm:prSet presAssocID="{4E0FAED6-5EE6-4B98-8409-9D70B947715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805ACAD-3E5C-4518-9F46-B70495ABED1B}" type="pres">
      <dgm:prSet presAssocID="{4E0FAED6-5EE6-4B98-8409-9D70B9477155}" presName="Name1" presStyleCnt="0"/>
      <dgm:spPr/>
    </dgm:pt>
    <dgm:pt modelId="{38B35AF6-1810-4C33-960F-8EECD58B7E13}" type="pres">
      <dgm:prSet presAssocID="{4E0FAED6-5EE6-4B98-8409-9D70B9477155}" presName="cycle" presStyleCnt="0"/>
      <dgm:spPr/>
    </dgm:pt>
    <dgm:pt modelId="{76154EC4-1077-40C0-9E11-9B07EADA5A33}" type="pres">
      <dgm:prSet presAssocID="{4E0FAED6-5EE6-4B98-8409-9D70B9477155}" presName="srcNode" presStyleLbl="node1" presStyleIdx="0" presStyleCnt="6"/>
      <dgm:spPr/>
    </dgm:pt>
    <dgm:pt modelId="{4F6FAD05-6F13-40F1-8BE4-5A51B0D73115}" type="pres">
      <dgm:prSet presAssocID="{4E0FAED6-5EE6-4B98-8409-9D70B9477155}" presName="conn" presStyleLbl="parChTrans1D2" presStyleIdx="0" presStyleCnt="1"/>
      <dgm:spPr/>
      <dgm:t>
        <a:bodyPr/>
        <a:lstStyle/>
        <a:p>
          <a:endParaRPr lang="en-US"/>
        </a:p>
      </dgm:t>
    </dgm:pt>
    <dgm:pt modelId="{47F766FE-BB6C-48AD-BD5C-5790C5E82A74}" type="pres">
      <dgm:prSet presAssocID="{4E0FAED6-5EE6-4B98-8409-9D70B9477155}" presName="extraNode" presStyleLbl="node1" presStyleIdx="0" presStyleCnt="6"/>
      <dgm:spPr/>
    </dgm:pt>
    <dgm:pt modelId="{8D8DC0F2-AE42-4623-B2A6-38CA2094C7EA}" type="pres">
      <dgm:prSet presAssocID="{4E0FAED6-5EE6-4B98-8409-9D70B9477155}" presName="dstNode" presStyleLbl="node1" presStyleIdx="0" presStyleCnt="6"/>
      <dgm:spPr/>
    </dgm:pt>
    <dgm:pt modelId="{DCFEE72D-704A-4C7F-B7BA-042A893D6BFE}" type="pres">
      <dgm:prSet presAssocID="{07B2E674-40EA-40C6-A001-68897231BE45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A075E3-19D8-440D-896F-371F881F7094}" type="pres">
      <dgm:prSet presAssocID="{07B2E674-40EA-40C6-A001-68897231BE45}" presName="accent_1" presStyleCnt="0"/>
      <dgm:spPr/>
    </dgm:pt>
    <dgm:pt modelId="{33E2B527-45BB-4BC0-B417-55C6C2E28E09}" type="pres">
      <dgm:prSet presAssocID="{07B2E674-40EA-40C6-A001-68897231BE45}" presName="accentRepeatNode" presStyleLbl="solidFgAcc1" presStyleIdx="0" presStyleCnt="6"/>
      <dgm:spPr/>
    </dgm:pt>
    <dgm:pt modelId="{1B858BBF-F948-4151-81BE-C9C307850FF5}" type="pres">
      <dgm:prSet presAssocID="{E440916C-90DC-47B0-ADD7-9F36144FAE7B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899EC8-0E83-4CE1-A1B8-B022C3EE77C9}" type="pres">
      <dgm:prSet presAssocID="{E440916C-90DC-47B0-ADD7-9F36144FAE7B}" presName="accent_2" presStyleCnt="0"/>
      <dgm:spPr/>
    </dgm:pt>
    <dgm:pt modelId="{0712A1B8-FCFE-4919-84BB-27FA9B3E5514}" type="pres">
      <dgm:prSet presAssocID="{E440916C-90DC-47B0-ADD7-9F36144FAE7B}" presName="accentRepeatNode" presStyleLbl="solidFgAcc1" presStyleIdx="1" presStyleCnt="6"/>
      <dgm:spPr/>
    </dgm:pt>
    <dgm:pt modelId="{622F800A-282F-4E76-8DF9-FFC6604CFD74}" type="pres">
      <dgm:prSet presAssocID="{5200304A-DB3F-43AA-8A2C-670BCB967F5E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533536-CB93-4B32-817B-B71E52C2F5C7}" type="pres">
      <dgm:prSet presAssocID="{5200304A-DB3F-43AA-8A2C-670BCB967F5E}" presName="accent_3" presStyleCnt="0"/>
      <dgm:spPr/>
    </dgm:pt>
    <dgm:pt modelId="{FFEDA82A-9307-485F-B26C-4741221A2B09}" type="pres">
      <dgm:prSet presAssocID="{5200304A-DB3F-43AA-8A2C-670BCB967F5E}" presName="accentRepeatNode" presStyleLbl="solidFgAcc1" presStyleIdx="2" presStyleCnt="6"/>
      <dgm:spPr/>
    </dgm:pt>
    <dgm:pt modelId="{A89C34CF-6F37-474C-AE7D-178827661E49}" type="pres">
      <dgm:prSet presAssocID="{D787F8D2-9CB7-4302-A2B3-2D3BD20F6CF0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6850FD-472E-4C74-A7C9-1909CD81AB4C}" type="pres">
      <dgm:prSet presAssocID="{D787F8D2-9CB7-4302-A2B3-2D3BD20F6CF0}" presName="accent_4" presStyleCnt="0"/>
      <dgm:spPr/>
    </dgm:pt>
    <dgm:pt modelId="{1B812A4C-2CC7-4678-B72D-5FE7A0234EF1}" type="pres">
      <dgm:prSet presAssocID="{D787F8D2-9CB7-4302-A2B3-2D3BD20F6CF0}" presName="accentRepeatNode" presStyleLbl="solidFgAcc1" presStyleIdx="3" presStyleCnt="6"/>
      <dgm:spPr/>
    </dgm:pt>
    <dgm:pt modelId="{8E85E090-3E35-4CA9-B619-7DFB2634D695}" type="pres">
      <dgm:prSet presAssocID="{04CC3853-54BB-450E-AA02-F092C5D83600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0C07D0-C526-4AA5-96FC-6FD57B6AA536}" type="pres">
      <dgm:prSet presAssocID="{04CC3853-54BB-450E-AA02-F092C5D83600}" presName="accent_5" presStyleCnt="0"/>
      <dgm:spPr/>
    </dgm:pt>
    <dgm:pt modelId="{DABC21EB-3D36-419F-8557-F5DD70C13F86}" type="pres">
      <dgm:prSet presAssocID="{04CC3853-54BB-450E-AA02-F092C5D83600}" presName="accentRepeatNode" presStyleLbl="solidFgAcc1" presStyleIdx="4" presStyleCnt="6"/>
      <dgm:spPr/>
    </dgm:pt>
    <dgm:pt modelId="{52833D7F-1118-427B-92A4-6E3F8AC29536}" type="pres">
      <dgm:prSet presAssocID="{214CC4A0-80C7-4713-8D30-B17291BFEC6A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46EAEE-DD53-4A30-B136-FFDDD4C818D6}" type="pres">
      <dgm:prSet presAssocID="{214CC4A0-80C7-4713-8D30-B17291BFEC6A}" presName="accent_6" presStyleCnt="0"/>
      <dgm:spPr/>
    </dgm:pt>
    <dgm:pt modelId="{4CB4F2BF-72E9-40FA-B1DB-26F5ACFEC333}" type="pres">
      <dgm:prSet presAssocID="{214CC4A0-80C7-4713-8D30-B17291BFEC6A}" presName="accentRepeatNode" presStyleLbl="solidFgAcc1" presStyleIdx="5" presStyleCnt="6"/>
      <dgm:spPr/>
    </dgm:pt>
  </dgm:ptLst>
  <dgm:cxnLst>
    <dgm:cxn modelId="{0F508AFE-3CED-401E-8DE4-26E1C9E07595}" type="presOf" srcId="{07B2E674-40EA-40C6-A001-68897231BE45}" destId="{DCFEE72D-704A-4C7F-B7BA-042A893D6BFE}" srcOrd="0" destOrd="0" presId="urn:microsoft.com/office/officeart/2008/layout/VerticalCurvedList"/>
    <dgm:cxn modelId="{DBC05704-EFDD-4301-AE72-B44124F874AF}" type="presOf" srcId="{04CC3853-54BB-450E-AA02-F092C5D83600}" destId="{8E85E090-3E35-4CA9-B619-7DFB2634D695}" srcOrd="0" destOrd="0" presId="urn:microsoft.com/office/officeart/2008/layout/VerticalCurvedList"/>
    <dgm:cxn modelId="{61DAE7D1-962A-476B-8EAB-4D1636EAA2DE}" srcId="{4E0FAED6-5EE6-4B98-8409-9D70B9477155}" destId="{D787F8D2-9CB7-4302-A2B3-2D3BD20F6CF0}" srcOrd="3" destOrd="0" parTransId="{7AAFBD70-9BA3-43D2-89A9-BFB8A3D5CAF2}" sibTransId="{C713098A-25B8-492C-B26D-DDB89F474D1A}"/>
    <dgm:cxn modelId="{77F26F62-1104-449A-934B-1E1068EF4035}" type="presOf" srcId="{D2E7FA11-3B68-4331-9A72-E0BAE907EE01}" destId="{4F6FAD05-6F13-40F1-8BE4-5A51B0D73115}" srcOrd="0" destOrd="0" presId="urn:microsoft.com/office/officeart/2008/layout/VerticalCurvedList"/>
    <dgm:cxn modelId="{6F49227F-55D6-4FF6-8E21-9A9348D96617}" type="presOf" srcId="{D787F8D2-9CB7-4302-A2B3-2D3BD20F6CF0}" destId="{A89C34CF-6F37-474C-AE7D-178827661E49}" srcOrd="0" destOrd="0" presId="urn:microsoft.com/office/officeart/2008/layout/VerticalCurvedList"/>
    <dgm:cxn modelId="{39E2B443-FC92-412B-9BBA-51324EA93707}" srcId="{4E0FAED6-5EE6-4B98-8409-9D70B9477155}" destId="{E440916C-90DC-47B0-ADD7-9F36144FAE7B}" srcOrd="1" destOrd="0" parTransId="{9E4E831C-48B8-4123-95DA-4AF2B5A8700A}" sibTransId="{CA2A2CA0-AC3F-4B34-96F4-7937E5F16BEC}"/>
    <dgm:cxn modelId="{DF2E0383-40DF-4554-BE50-5C6D651DCB27}" type="presOf" srcId="{4E0FAED6-5EE6-4B98-8409-9D70B9477155}" destId="{A13B8B6D-3A25-485E-9808-3F865C8E63BB}" srcOrd="0" destOrd="0" presId="urn:microsoft.com/office/officeart/2008/layout/VerticalCurvedList"/>
    <dgm:cxn modelId="{7A24D2FB-395A-417D-A426-BF6ADB6AD648}" type="presOf" srcId="{214CC4A0-80C7-4713-8D30-B17291BFEC6A}" destId="{52833D7F-1118-427B-92A4-6E3F8AC29536}" srcOrd="0" destOrd="0" presId="urn:microsoft.com/office/officeart/2008/layout/VerticalCurvedList"/>
    <dgm:cxn modelId="{F76F869B-4B52-4B86-ADB1-D69FCDB600FB}" srcId="{4E0FAED6-5EE6-4B98-8409-9D70B9477155}" destId="{07B2E674-40EA-40C6-A001-68897231BE45}" srcOrd="0" destOrd="0" parTransId="{DE0043A6-8EC7-4A70-A1FC-F2201E930223}" sibTransId="{D2E7FA11-3B68-4331-9A72-E0BAE907EE01}"/>
    <dgm:cxn modelId="{20EDF150-A64F-4F31-BC11-3D97DE5021C1}" srcId="{4E0FAED6-5EE6-4B98-8409-9D70B9477155}" destId="{04CC3853-54BB-450E-AA02-F092C5D83600}" srcOrd="4" destOrd="0" parTransId="{20DAF116-AB9C-4ED9-8F23-BD0538EBF661}" sibTransId="{BAE0D1F4-1343-461E-87BA-568DB9801792}"/>
    <dgm:cxn modelId="{9548DAD4-EB5E-4A05-A911-9262E3C20E52}" type="presOf" srcId="{5200304A-DB3F-43AA-8A2C-670BCB967F5E}" destId="{622F800A-282F-4E76-8DF9-FFC6604CFD74}" srcOrd="0" destOrd="0" presId="urn:microsoft.com/office/officeart/2008/layout/VerticalCurvedList"/>
    <dgm:cxn modelId="{94430D1E-A60D-4918-A786-13E90EF78EEE}" type="presOf" srcId="{E440916C-90DC-47B0-ADD7-9F36144FAE7B}" destId="{1B858BBF-F948-4151-81BE-C9C307850FF5}" srcOrd="0" destOrd="0" presId="urn:microsoft.com/office/officeart/2008/layout/VerticalCurvedList"/>
    <dgm:cxn modelId="{80520C6E-A9E3-421A-A38F-34E32AFD4920}" srcId="{4E0FAED6-5EE6-4B98-8409-9D70B9477155}" destId="{214CC4A0-80C7-4713-8D30-B17291BFEC6A}" srcOrd="5" destOrd="0" parTransId="{784EA30F-8060-448F-92D2-0FC3893BCA0C}" sibTransId="{4E2AF392-28B2-4CCD-9C21-78C34EEE7EC4}"/>
    <dgm:cxn modelId="{DD9464FE-00FE-4D9D-8812-9A0E483E743F}" srcId="{4E0FAED6-5EE6-4B98-8409-9D70B9477155}" destId="{5200304A-DB3F-43AA-8A2C-670BCB967F5E}" srcOrd="2" destOrd="0" parTransId="{03C81F5F-85AA-463D-8411-CF2F2B1A5B35}" sibTransId="{A5D2EDF2-F6A5-4620-A2A2-CC197A37BEF7}"/>
    <dgm:cxn modelId="{4490DF54-1AC6-457F-8E30-04FD948D2EA8}" type="presParOf" srcId="{A13B8B6D-3A25-485E-9808-3F865C8E63BB}" destId="{4805ACAD-3E5C-4518-9F46-B70495ABED1B}" srcOrd="0" destOrd="0" presId="urn:microsoft.com/office/officeart/2008/layout/VerticalCurvedList"/>
    <dgm:cxn modelId="{4C30D58D-5EF2-4D6E-9FB5-CC7AA44FE610}" type="presParOf" srcId="{4805ACAD-3E5C-4518-9F46-B70495ABED1B}" destId="{38B35AF6-1810-4C33-960F-8EECD58B7E13}" srcOrd="0" destOrd="0" presId="urn:microsoft.com/office/officeart/2008/layout/VerticalCurvedList"/>
    <dgm:cxn modelId="{EE02CD1E-E513-4843-BCBD-2C682E835815}" type="presParOf" srcId="{38B35AF6-1810-4C33-960F-8EECD58B7E13}" destId="{76154EC4-1077-40C0-9E11-9B07EADA5A33}" srcOrd="0" destOrd="0" presId="urn:microsoft.com/office/officeart/2008/layout/VerticalCurvedList"/>
    <dgm:cxn modelId="{10BF7D8A-F8F4-45A9-A7D4-9C822082D6A7}" type="presParOf" srcId="{38B35AF6-1810-4C33-960F-8EECD58B7E13}" destId="{4F6FAD05-6F13-40F1-8BE4-5A51B0D73115}" srcOrd="1" destOrd="0" presId="urn:microsoft.com/office/officeart/2008/layout/VerticalCurvedList"/>
    <dgm:cxn modelId="{C717CC60-C34E-4E96-9793-56BB8EB6D5C3}" type="presParOf" srcId="{38B35AF6-1810-4C33-960F-8EECD58B7E13}" destId="{47F766FE-BB6C-48AD-BD5C-5790C5E82A74}" srcOrd="2" destOrd="0" presId="urn:microsoft.com/office/officeart/2008/layout/VerticalCurvedList"/>
    <dgm:cxn modelId="{F8A1E5A5-DE7F-4B48-8DC0-380D18CE153B}" type="presParOf" srcId="{38B35AF6-1810-4C33-960F-8EECD58B7E13}" destId="{8D8DC0F2-AE42-4623-B2A6-38CA2094C7EA}" srcOrd="3" destOrd="0" presId="urn:microsoft.com/office/officeart/2008/layout/VerticalCurvedList"/>
    <dgm:cxn modelId="{E7986A8F-3E01-4443-ADCD-A08FAD335FD0}" type="presParOf" srcId="{4805ACAD-3E5C-4518-9F46-B70495ABED1B}" destId="{DCFEE72D-704A-4C7F-B7BA-042A893D6BFE}" srcOrd="1" destOrd="0" presId="urn:microsoft.com/office/officeart/2008/layout/VerticalCurvedList"/>
    <dgm:cxn modelId="{34ED5341-75B7-4044-8C26-1FA2EF8AD8B8}" type="presParOf" srcId="{4805ACAD-3E5C-4518-9F46-B70495ABED1B}" destId="{5EA075E3-19D8-440D-896F-371F881F7094}" srcOrd="2" destOrd="0" presId="urn:microsoft.com/office/officeart/2008/layout/VerticalCurvedList"/>
    <dgm:cxn modelId="{4A8D8611-A7B2-4349-8D1E-AFB6F5250E2E}" type="presParOf" srcId="{5EA075E3-19D8-440D-896F-371F881F7094}" destId="{33E2B527-45BB-4BC0-B417-55C6C2E28E09}" srcOrd="0" destOrd="0" presId="urn:microsoft.com/office/officeart/2008/layout/VerticalCurvedList"/>
    <dgm:cxn modelId="{F0E17962-CA41-4B6E-B541-DC12F6EC4A08}" type="presParOf" srcId="{4805ACAD-3E5C-4518-9F46-B70495ABED1B}" destId="{1B858BBF-F948-4151-81BE-C9C307850FF5}" srcOrd="3" destOrd="0" presId="urn:microsoft.com/office/officeart/2008/layout/VerticalCurvedList"/>
    <dgm:cxn modelId="{64AEF597-4D28-449E-BD6A-C998950BB8AB}" type="presParOf" srcId="{4805ACAD-3E5C-4518-9F46-B70495ABED1B}" destId="{4C899EC8-0E83-4CE1-A1B8-B022C3EE77C9}" srcOrd="4" destOrd="0" presId="urn:microsoft.com/office/officeart/2008/layout/VerticalCurvedList"/>
    <dgm:cxn modelId="{388F2510-1040-4668-97CB-C0AB69D46558}" type="presParOf" srcId="{4C899EC8-0E83-4CE1-A1B8-B022C3EE77C9}" destId="{0712A1B8-FCFE-4919-84BB-27FA9B3E5514}" srcOrd="0" destOrd="0" presId="urn:microsoft.com/office/officeart/2008/layout/VerticalCurvedList"/>
    <dgm:cxn modelId="{D3F076BE-07E0-4944-9410-1A4D253E8772}" type="presParOf" srcId="{4805ACAD-3E5C-4518-9F46-B70495ABED1B}" destId="{622F800A-282F-4E76-8DF9-FFC6604CFD74}" srcOrd="5" destOrd="0" presId="urn:microsoft.com/office/officeart/2008/layout/VerticalCurvedList"/>
    <dgm:cxn modelId="{1087B647-5078-4E34-9DE4-6AD5D8126AEA}" type="presParOf" srcId="{4805ACAD-3E5C-4518-9F46-B70495ABED1B}" destId="{CE533536-CB93-4B32-817B-B71E52C2F5C7}" srcOrd="6" destOrd="0" presId="urn:microsoft.com/office/officeart/2008/layout/VerticalCurvedList"/>
    <dgm:cxn modelId="{284292AD-FEB9-4939-9C3C-3B91DF5ADB9D}" type="presParOf" srcId="{CE533536-CB93-4B32-817B-B71E52C2F5C7}" destId="{FFEDA82A-9307-485F-B26C-4741221A2B09}" srcOrd="0" destOrd="0" presId="urn:microsoft.com/office/officeart/2008/layout/VerticalCurvedList"/>
    <dgm:cxn modelId="{27E474CF-D220-4CA0-89D5-006653F752D4}" type="presParOf" srcId="{4805ACAD-3E5C-4518-9F46-B70495ABED1B}" destId="{A89C34CF-6F37-474C-AE7D-178827661E49}" srcOrd="7" destOrd="0" presId="urn:microsoft.com/office/officeart/2008/layout/VerticalCurvedList"/>
    <dgm:cxn modelId="{371826E5-E070-4F63-BA1F-207F50933E04}" type="presParOf" srcId="{4805ACAD-3E5C-4518-9F46-B70495ABED1B}" destId="{C76850FD-472E-4C74-A7C9-1909CD81AB4C}" srcOrd="8" destOrd="0" presId="urn:microsoft.com/office/officeart/2008/layout/VerticalCurvedList"/>
    <dgm:cxn modelId="{8A2171B2-5FF1-4650-825F-F17035D59923}" type="presParOf" srcId="{C76850FD-472E-4C74-A7C9-1909CD81AB4C}" destId="{1B812A4C-2CC7-4678-B72D-5FE7A0234EF1}" srcOrd="0" destOrd="0" presId="urn:microsoft.com/office/officeart/2008/layout/VerticalCurvedList"/>
    <dgm:cxn modelId="{2BEB3893-45AC-4F2E-8F53-320B7126EC26}" type="presParOf" srcId="{4805ACAD-3E5C-4518-9F46-B70495ABED1B}" destId="{8E85E090-3E35-4CA9-B619-7DFB2634D695}" srcOrd="9" destOrd="0" presId="urn:microsoft.com/office/officeart/2008/layout/VerticalCurvedList"/>
    <dgm:cxn modelId="{5D19BC08-C435-4598-85DD-18B2094A7BD4}" type="presParOf" srcId="{4805ACAD-3E5C-4518-9F46-B70495ABED1B}" destId="{490C07D0-C526-4AA5-96FC-6FD57B6AA536}" srcOrd="10" destOrd="0" presId="urn:microsoft.com/office/officeart/2008/layout/VerticalCurvedList"/>
    <dgm:cxn modelId="{20843A47-9E6B-4308-AB4E-C7468F48AF7D}" type="presParOf" srcId="{490C07D0-C526-4AA5-96FC-6FD57B6AA536}" destId="{DABC21EB-3D36-419F-8557-F5DD70C13F86}" srcOrd="0" destOrd="0" presId="urn:microsoft.com/office/officeart/2008/layout/VerticalCurvedList"/>
    <dgm:cxn modelId="{4BF42B72-657A-4AFA-81A6-168E66D8E197}" type="presParOf" srcId="{4805ACAD-3E5C-4518-9F46-B70495ABED1B}" destId="{52833D7F-1118-427B-92A4-6E3F8AC29536}" srcOrd="11" destOrd="0" presId="urn:microsoft.com/office/officeart/2008/layout/VerticalCurvedList"/>
    <dgm:cxn modelId="{2B69AE96-B286-4AE9-A103-BF4766A144BC}" type="presParOf" srcId="{4805ACAD-3E5C-4518-9F46-B70495ABED1B}" destId="{5C46EAEE-DD53-4A30-B136-FFDDD4C818D6}" srcOrd="12" destOrd="0" presId="urn:microsoft.com/office/officeart/2008/layout/VerticalCurvedList"/>
    <dgm:cxn modelId="{F356775C-4C3F-422A-BFB1-DBE9E8F9A0B1}" type="presParOf" srcId="{5C46EAEE-DD53-4A30-B136-FFDDD4C818D6}" destId="{4CB4F2BF-72E9-40FA-B1DB-26F5ACFEC33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6FAD05-6F13-40F1-8BE4-5A51B0D73115}">
      <dsp:nvSpPr>
        <dsp:cNvPr id="0" name=""/>
        <dsp:cNvSpPr/>
      </dsp:nvSpPr>
      <dsp:spPr>
        <a:xfrm>
          <a:off x="-3982095" y="-611331"/>
          <a:ext cx="4745518" cy="4745518"/>
        </a:xfrm>
        <a:prstGeom prst="blockArc">
          <a:avLst>
            <a:gd name="adj1" fmla="val 18900000"/>
            <a:gd name="adj2" fmla="val 2700000"/>
            <a:gd name="adj3" fmla="val 455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FEE72D-704A-4C7F-B7BA-042A893D6BFE}">
      <dsp:nvSpPr>
        <dsp:cNvPr id="0" name=""/>
        <dsp:cNvSpPr/>
      </dsp:nvSpPr>
      <dsp:spPr>
        <a:xfrm>
          <a:off x="285565" y="185513"/>
          <a:ext cx="5069229" cy="370886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4391" tIns="25400" rIns="25400" bIns="254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000" b="1" i="1" u="none" kern="1200">
              <a:latin typeface="+mj-lt"/>
            </a:rPr>
            <a:t>Profil</a:t>
          </a:r>
          <a:endParaRPr lang="en-GB" sz="1000" b="1" i="1" kern="1200">
            <a:latin typeface="+mj-lt"/>
          </a:endParaRPr>
        </a:p>
      </dsp:txBody>
      <dsp:txXfrm>
        <a:off x="285565" y="185513"/>
        <a:ext cx="5069229" cy="370886"/>
      </dsp:txXfrm>
    </dsp:sp>
    <dsp:sp modelId="{33E2B527-45BB-4BC0-B417-55C6C2E28E09}">
      <dsp:nvSpPr>
        <dsp:cNvPr id="0" name=""/>
        <dsp:cNvSpPr/>
      </dsp:nvSpPr>
      <dsp:spPr>
        <a:xfrm>
          <a:off x="53761" y="139152"/>
          <a:ext cx="463607" cy="463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858BBF-F948-4151-81BE-C9C307850FF5}">
      <dsp:nvSpPr>
        <dsp:cNvPr id="0" name=""/>
        <dsp:cNvSpPr/>
      </dsp:nvSpPr>
      <dsp:spPr>
        <a:xfrm>
          <a:off x="590644" y="741772"/>
          <a:ext cx="4764150" cy="370886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4391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100" b="1" i="1" u="none" kern="1200">
              <a:latin typeface="+mj-lt"/>
            </a:rPr>
            <a:t>Pencapaian</a:t>
          </a:r>
          <a:endParaRPr lang="en-GB" sz="1100" i="1" kern="1200">
            <a:latin typeface="+mj-lt"/>
          </a:endParaRPr>
        </a:p>
      </dsp:txBody>
      <dsp:txXfrm>
        <a:off x="590644" y="741772"/>
        <a:ext cx="4764150" cy="370886"/>
      </dsp:txXfrm>
    </dsp:sp>
    <dsp:sp modelId="{0712A1B8-FCFE-4919-84BB-27FA9B3E5514}">
      <dsp:nvSpPr>
        <dsp:cNvPr id="0" name=""/>
        <dsp:cNvSpPr/>
      </dsp:nvSpPr>
      <dsp:spPr>
        <a:xfrm>
          <a:off x="358840" y="695411"/>
          <a:ext cx="463607" cy="463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2F800A-282F-4E76-8DF9-FFC6604CFD74}">
      <dsp:nvSpPr>
        <dsp:cNvPr id="0" name=""/>
        <dsp:cNvSpPr/>
      </dsp:nvSpPr>
      <dsp:spPr>
        <a:xfrm>
          <a:off x="730149" y="1298031"/>
          <a:ext cx="4624645" cy="370886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4391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1100" b="1" i="1" u="none" kern="1200">
              <a:latin typeface="+mj-lt"/>
            </a:rPr>
            <a:t>Perjalanan Menuju Pusat Unggulan Pengadaan</a:t>
          </a:r>
          <a:endParaRPr lang="en-GB" sz="1100" i="1" kern="1200">
            <a:latin typeface="+mj-lt"/>
          </a:endParaRPr>
        </a:p>
      </dsp:txBody>
      <dsp:txXfrm>
        <a:off x="730149" y="1298031"/>
        <a:ext cx="4624645" cy="370886"/>
      </dsp:txXfrm>
    </dsp:sp>
    <dsp:sp modelId="{FFEDA82A-9307-485F-B26C-4741221A2B09}">
      <dsp:nvSpPr>
        <dsp:cNvPr id="0" name=""/>
        <dsp:cNvSpPr/>
      </dsp:nvSpPr>
      <dsp:spPr>
        <a:xfrm>
          <a:off x="498346" y="1251670"/>
          <a:ext cx="463607" cy="463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9C34CF-6F37-474C-AE7D-178827661E49}">
      <dsp:nvSpPr>
        <dsp:cNvPr id="0" name=""/>
        <dsp:cNvSpPr/>
      </dsp:nvSpPr>
      <dsp:spPr>
        <a:xfrm>
          <a:off x="730149" y="1853938"/>
          <a:ext cx="4624645" cy="370886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4391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u="none" kern="1200" err="1">
              <a:latin typeface="+mj-lt"/>
            </a:rPr>
            <a:t>Berbagi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Pengalaman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Menuju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Pusat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Unggulan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Pengadaan</a:t>
          </a:r>
          <a:r>
            <a:rPr lang="en-GB" sz="1100" b="1" i="1" u="none" kern="1200">
              <a:latin typeface="+mj-lt"/>
            </a:rPr>
            <a:t> </a:t>
          </a:r>
          <a:endParaRPr lang="en-GB" sz="1100" i="1" kern="1200">
            <a:latin typeface="+mj-lt"/>
          </a:endParaRPr>
        </a:p>
      </dsp:txBody>
      <dsp:txXfrm>
        <a:off x="730149" y="1853938"/>
        <a:ext cx="4624645" cy="370886"/>
      </dsp:txXfrm>
    </dsp:sp>
    <dsp:sp modelId="{1B812A4C-2CC7-4678-B72D-5FE7A0234EF1}">
      <dsp:nvSpPr>
        <dsp:cNvPr id="0" name=""/>
        <dsp:cNvSpPr/>
      </dsp:nvSpPr>
      <dsp:spPr>
        <a:xfrm>
          <a:off x="498346" y="1807577"/>
          <a:ext cx="463607" cy="463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85E090-3E35-4CA9-B619-7DFB2634D695}">
      <dsp:nvSpPr>
        <dsp:cNvPr id="0" name=""/>
        <dsp:cNvSpPr/>
      </dsp:nvSpPr>
      <dsp:spPr>
        <a:xfrm>
          <a:off x="590644" y="2410197"/>
          <a:ext cx="4764150" cy="370886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4391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u="none" kern="1200">
              <a:latin typeface="+mj-lt"/>
            </a:rPr>
            <a:t>Proses </a:t>
          </a:r>
          <a:r>
            <a:rPr lang="en-GB" sz="1100" b="1" i="1" u="none" kern="1200" err="1">
              <a:latin typeface="+mj-lt"/>
            </a:rPr>
            <a:t>Transformasi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menuju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CoE</a:t>
          </a:r>
          <a:endParaRPr lang="en-GB" sz="1100" i="1" kern="1200">
            <a:latin typeface="+mj-lt"/>
          </a:endParaRPr>
        </a:p>
      </dsp:txBody>
      <dsp:txXfrm>
        <a:off x="590644" y="2410197"/>
        <a:ext cx="4764150" cy="370886"/>
      </dsp:txXfrm>
    </dsp:sp>
    <dsp:sp modelId="{DABC21EB-3D36-419F-8557-F5DD70C13F86}">
      <dsp:nvSpPr>
        <dsp:cNvPr id="0" name=""/>
        <dsp:cNvSpPr/>
      </dsp:nvSpPr>
      <dsp:spPr>
        <a:xfrm>
          <a:off x="358840" y="2363836"/>
          <a:ext cx="463607" cy="463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833D7F-1118-427B-92A4-6E3F8AC29536}">
      <dsp:nvSpPr>
        <dsp:cNvPr id="0" name=""/>
        <dsp:cNvSpPr/>
      </dsp:nvSpPr>
      <dsp:spPr>
        <a:xfrm>
          <a:off x="285565" y="2966456"/>
          <a:ext cx="5069229" cy="370886"/>
        </a:xfrm>
        <a:prstGeom prst="rect">
          <a:avLst/>
        </a:prstGeom>
        <a:solidFill>
          <a:schemeClr val="accent2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94391" tIns="27940" rIns="27940" bIns="2794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i="1" u="none" kern="1200" err="1">
              <a:latin typeface="+mj-lt"/>
            </a:rPr>
            <a:t>Kunci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Sukses</a:t>
          </a:r>
          <a:r>
            <a:rPr lang="en-GB" sz="1100" b="1" i="1" u="none" kern="1200">
              <a:latin typeface="+mj-lt"/>
            </a:rPr>
            <a:t> </a:t>
          </a:r>
          <a:r>
            <a:rPr lang="en-GB" sz="1100" b="1" i="1" u="none" kern="1200" err="1">
              <a:latin typeface="+mj-lt"/>
            </a:rPr>
            <a:t>CoE</a:t>
          </a:r>
          <a:endParaRPr lang="en-GB" sz="1100" i="1" kern="1200">
            <a:latin typeface="+mj-lt"/>
          </a:endParaRPr>
        </a:p>
      </dsp:txBody>
      <dsp:txXfrm>
        <a:off x="285565" y="2966456"/>
        <a:ext cx="5069229" cy="370886"/>
      </dsp:txXfrm>
    </dsp:sp>
    <dsp:sp modelId="{4CB4F2BF-72E9-40FA-B1DB-26F5ACFEC333}">
      <dsp:nvSpPr>
        <dsp:cNvPr id="0" name=""/>
        <dsp:cNvSpPr/>
      </dsp:nvSpPr>
      <dsp:spPr>
        <a:xfrm>
          <a:off x="53761" y="2920095"/>
          <a:ext cx="463607" cy="4636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defTabSz="703293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725" y="0"/>
            <a:ext cx="3078163" cy="511175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defTabSz="703293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0FD23065-EE12-49F6-BCE1-A5C8E37006D5}" type="datetimeFigureOut">
              <a:rPr lang="en-GB"/>
              <a:pPr>
                <a:defRPr/>
              </a:pPr>
              <a:t>09/10/2017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263"/>
            <a:ext cx="3078163" cy="511175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defTabSz="703293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725" y="9720263"/>
            <a:ext cx="3078163" cy="511175"/>
          </a:xfrm>
          <a:prstGeom prst="rect">
            <a:avLst/>
          </a:prstGeom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anose="020F0502020204030204" pitchFamily="34" charset="0"/>
              </a:defRPr>
            </a:lvl1pPr>
          </a:lstStyle>
          <a:p>
            <a:fld id="{DAB4C2E6-AAC1-458A-BCC4-C4B23C92228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60452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defTabSz="703293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511175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defTabSz="703293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BDD674F4-9E52-47D0-99F2-99505B1404D1}" type="datetimeFigureOut">
              <a:rPr lang="en-GB"/>
              <a:pPr>
                <a:defRPr/>
              </a:pPr>
              <a:t>09/10/2017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6763"/>
            <a:ext cx="6823075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3250" cy="4605338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1175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defTabSz="703293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8163" cy="511175"/>
          </a:xfrm>
          <a:prstGeom prst="rect">
            <a:avLst/>
          </a:prstGeom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Calibri" panose="020F0502020204030204" pitchFamily="34" charset="0"/>
              </a:defRPr>
            </a:lvl1pPr>
          </a:lstStyle>
          <a:p>
            <a:fld id="{5C7E5E8C-8962-4573-95CA-5E838D47AC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59906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630238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+mn-ea"/>
        <a:cs typeface="+mn-cs"/>
      </a:defRPr>
    </a:lvl1pPr>
    <a:lvl2pPr marL="314325" algn="l" defTabSz="630238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+mn-ea"/>
        <a:cs typeface="+mn-cs"/>
      </a:defRPr>
    </a:lvl2pPr>
    <a:lvl3pPr marL="630238" algn="l" defTabSz="630238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+mn-ea"/>
        <a:cs typeface="+mn-cs"/>
      </a:defRPr>
    </a:lvl3pPr>
    <a:lvl4pPr marL="946150" algn="l" defTabSz="630238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+mn-ea"/>
        <a:cs typeface="+mn-cs"/>
      </a:defRPr>
    </a:lvl4pPr>
    <a:lvl5pPr marL="1262063" algn="l" defTabSz="630238" rtl="0" eaLnBrk="0" fontAlgn="base" hangingPunct="0">
      <a:spcBef>
        <a:spcPct val="30000"/>
      </a:spcBef>
      <a:spcAft>
        <a:spcPct val="0"/>
      </a:spcAft>
      <a:defRPr sz="800" kern="1200">
        <a:solidFill>
          <a:schemeClr val="tx1"/>
        </a:solidFill>
        <a:latin typeface="+mn-lt"/>
        <a:ea typeface="+mn-ea"/>
        <a:cs typeface="+mn-cs"/>
      </a:defRPr>
    </a:lvl5pPr>
    <a:lvl6pPr marL="157802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6pPr>
    <a:lvl7pPr marL="1893630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7pPr>
    <a:lvl8pPr marL="2209234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8pPr>
    <a:lvl9pPr marL="2524839" algn="l" defTabSz="631209" rtl="0" eaLnBrk="1" latinLnBrk="0" hangingPunct="1">
      <a:defRPr sz="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14CA32C-A20D-4E3B-B1B4-6CFD4F1EAD2C}" type="slidenum">
              <a:rPr lang="en-GB" altLang="en-US" sz="1300">
                <a:latin typeface="Calibri" panose="020F0502020204030204" pitchFamily="34" charset="0"/>
              </a:rPr>
              <a:pPr eaLnBrk="1" hangingPunct="1"/>
              <a:t>1</a:t>
            </a:fld>
            <a:endParaRPr lang="en-GB" altLang="en-US" sz="13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862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1D02547-2DC8-489A-A3FC-84D078996AB0}" type="slidenum">
              <a:rPr lang="en-GB" altLang="en-US" sz="1300">
                <a:latin typeface="Calibri" panose="020F0502020204030204" pitchFamily="34" charset="0"/>
              </a:rPr>
              <a:pPr eaLnBrk="1" hangingPunct="1"/>
              <a:t>2</a:t>
            </a:fld>
            <a:endParaRPr lang="en-GB" altLang="en-US" sz="13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756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F8C91B6-5D59-4D8A-ABB5-8A035B803C53}" type="slidenum">
              <a:rPr lang="en-GB" altLang="en-US" sz="1300">
                <a:latin typeface="Calibri" panose="020F0502020204030204" pitchFamily="34" charset="0"/>
              </a:rPr>
              <a:pPr eaLnBrk="1" hangingPunct="1"/>
              <a:t>3</a:t>
            </a:fld>
            <a:endParaRPr lang="en-GB" altLang="en-US" sz="13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478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746DBC8-34DE-442B-9D7F-1A12DDB9C307}" type="slidenum">
              <a:rPr lang="en-GB" altLang="en-US" sz="1300">
                <a:latin typeface="Calibri" panose="020F0502020204030204" pitchFamily="34" charset="0"/>
              </a:rPr>
              <a:pPr eaLnBrk="1" hangingPunct="1"/>
              <a:t>4</a:t>
            </a:fld>
            <a:endParaRPr lang="en-GB" altLang="en-US" sz="13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5927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2C0A798-A48C-4C96-8BE1-83FFBF9D5FB4}" type="slidenum">
              <a:rPr lang="en-GB" altLang="en-US" sz="1300">
                <a:latin typeface="Calibri" panose="020F0502020204030204" pitchFamily="34" charset="0"/>
              </a:rPr>
              <a:pPr eaLnBrk="1" hangingPunct="1"/>
              <a:t>5</a:t>
            </a:fld>
            <a:endParaRPr lang="en-GB" altLang="en-US" sz="13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076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3FC6048-A016-4D2A-A2CA-8C649FF7EBAB}" type="slidenum">
              <a:rPr lang="en-GB" altLang="en-US" sz="1300">
                <a:latin typeface="Calibri" panose="020F0502020204030204" pitchFamily="34" charset="0"/>
              </a:rPr>
              <a:pPr eaLnBrk="1" hangingPunct="1"/>
              <a:t>6</a:t>
            </a:fld>
            <a:endParaRPr lang="en-GB" altLang="en-US" sz="13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108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6406E40-45FC-4D09-AFC4-CED4CD8A59DC}" type="slidenum">
              <a:rPr lang="en-GB" altLang="en-US" sz="1300">
                <a:latin typeface="Calibri" panose="020F0502020204030204" pitchFamily="34" charset="0"/>
              </a:rPr>
              <a:pPr eaLnBrk="1" hangingPunct="1"/>
              <a:t>7</a:t>
            </a:fld>
            <a:endParaRPr lang="en-GB" altLang="en-US" sz="13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886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380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1467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311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2050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071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64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7291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83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7889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7224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300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98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0500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118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015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6763"/>
            <a:ext cx="6823075" cy="3838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2C06E8-48A6-4E03-8711-C45C0018F498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499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68"/>
          <a:stretch>
            <a:fillRect/>
          </a:stretch>
        </p:blipFill>
        <p:spPr bwMode="auto">
          <a:xfrm>
            <a:off x="0" y="0"/>
            <a:ext cx="916146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>
            <a:fillRect/>
          </a:stretch>
        </p:blipFill>
        <p:spPr bwMode="auto">
          <a:xfrm>
            <a:off x="-9525" y="3730625"/>
            <a:ext cx="3497263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24"/>
          <p:cNvGrpSpPr>
            <a:grpSpLocks/>
          </p:cNvGrpSpPr>
          <p:nvPr userDrawn="1"/>
        </p:nvGrpSpPr>
        <p:grpSpPr bwMode="auto">
          <a:xfrm>
            <a:off x="5216525" y="3990975"/>
            <a:ext cx="3900488" cy="1152525"/>
            <a:chOff x="1763688" y="2852936"/>
            <a:chExt cx="3901418" cy="1152128"/>
          </a:xfrm>
        </p:grpSpPr>
        <p:sp>
          <p:nvSpPr>
            <p:cNvPr id="7" name="Rectangle 6"/>
            <p:cNvSpPr/>
            <p:nvPr/>
          </p:nvSpPr>
          <p:spPr bwMode="ltGray">
            <a:xfrm>
              <a:off x="1763688" y="2852936"/>
              <a:ext cx="3901418" cy="115212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err="1">
                <a:solidFill>
                  <a:srgbClr val="FFFFFF"/>
                </a:solidFill>
                <a:latin typeface="Gotham" panose="02000504050000020004" pitchFamily="2" charset="0"/>
              </a:endParaRPr>
            </a:p>
          </p:txBody>
        </p:sp>
        <p:grpSp>
          <p:nvGrpSpPr>
            <p:cNvPr id="8" name="Group 26"/>
            <p:cNvGrpSpPr>
              <a:grpSpLocks/>
            </p:cNvGrpSpPr>
            <p:nvPr/>
          </p:nvGrpSpPr>
          <p:grpSpPr bwMode="auto">
            <a:xfrm>
              <a:off x="1907701" y="3017524"/>
              <a:ext cx="3528391" cy="771516"/>
              <a:chOff x="0" y="0"/>
              <a:chExt cx="1643866" cy="359596"/>
            </a:xfrm>
          </p:grpSpPr>
          <p:pic>
            <p:nvPicPr>
              <p:cNvPr id="9" name="Picture 9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5223" y="20549"/>
                <a:ext cx="277402" cy="267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10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15092" y="0"/>
                <a:ext cx="328774" cy="349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" name="Picture 1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0823"/>
                <a:ext cx="914400" cy="3287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5" name="Title 1"/>
          <p:cNvSpPr>
            <a:spLocks noGrp="1"/>
          </p:cNvSpPr>
          <p:nvPr>
            <p:ph type="ctrTitle"/>
          </p:nvPr>
        </p:nvSpPr>
        <p:spPr bwMode="white">
          <a:xfrm>
            <a:off x="2514509" y="1512214"/>
            <a:ext cx="5403273" cy="771504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200" b="1" i="1" baseline="0">
                <a:solidFill>
                  <a:srgbClr val="002060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 bwMode="white">
          <a:xfrm>
            <a:off x="2514510" y="2326672"/>
            <a:ext cx="5403272" cy="605118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200" baseline="0">
                <a:solidFill>
                  <a:srgbClr val="002060"/>
                </a:solidFill>
                <a:latin typeface="Gotham" panose="02000504050000020004" pitchFamily="2" charset="0"/>
              </a:defRPr>
            </a:lvl1pPr>
            <a:lvl2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351606" indent="0" algn="l"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703212" indent="0" algn="l"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054816" indent="0" algn="l">
              <a:buNone/>
              <a:defRPr sz="1400">
                <a:solidFill>
                  <a:schemeClr val="bg1"/>
                </a:solidFill>
                <a:latin typeface="+mj-lt"/>
              </a:defRPr>
            </a:lvl5pPr>
            <a:lvl6pPr marL="1406424" indent="0" algn="l">
              <a:buNone/>
              <a:defRPr sz="1400">
                <a:solidFill>
                  <a:schemeClr val="bg1"/>
                </a:solidFill>
                <a:latin typeface="+mj-lt"/>
              </a:defRPr>
            </a:lvl6pPr>
            <a:lvl7pPr marL="1758030" indent="0" algn="l">
              <a:buNone/>
              <a:defRPr sz="1400">
                <a:solidFill>
                  <a:schemeClr val="bg1"/>
                </a:solidFill>
                <a:latin typeface="+mj-lt"/>
              </a:defRPr>
            </a:lvl7pPr>
            <a:lvl8pPr marL="2109634" indent="0" algn="l">
              <a:buNone/>
              <a:defRPr sz="1400">
                <a:solidFill>
                  <a:schemeClr val="bg1"/>
                </a:solidFill>
                <a:latin typeface="+mj-lt"/>
              </a:defRPr>
            </a:lvl8pPr>
            <a:lvl9pPr marL="2461240" indent="0" algn="l">
              <a:buNone/>
              <a:defRPr sz="14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88275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: Clien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488950" y="2068513"/>
            <a:ext cx="1209675" cy="114300"/>
            <a:chOff x="489087" y="2521685"/>
            <a:chExt cx="1209752" cy="151219"/>
          </a:xfrm>
        </p:grpSpPr>
        <p:cxnSp>
          <p:nvCxnSpPr>
            <p:cNvPr id="6" name="Straight Connector 5"/>
            <p:cNvCxnSpPr/>
            <p:nvPr userDrawn="1"/>
          </p:nvCxnSpPr>
          <p:spPr>
            <a:xfrm rot="10800000">
              <a:off x="489087" y="2521685"/>
              <a:ext cx="1209752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 userDrawn="1"/>
          </p:nvCxnSpPr>
          <p:spPr>
            <a:xfrm rot="5400000">
              <a:off x="413477" y="2597295"/>
              <a:ext cx="151219" cy="0"/>
            </a:xfrm>
            <a:prstGeom prst="line">
              <a:avLst/>
            </a:prstGeom>
            <a:ln w="12700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68"/>
          <a:stretch>
            <a:fillRect/>
          </a:stretch>
        </p:blipFill>
        <p:spPr bwMode="auto">
          <a:xfrm>
            <a:off x="0" y="0"/>
            <a:ext cx="916146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>
            <a:fillRect/>
          </a:stretch>
        </p:blipFill>
        <p:spPr bwMode="auto">
          <a:xfrm>
            <a:off x="-9525" y="3730625"/>
            <a:ext cx="3497263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Picture Placeholder 76"/>
          <p:cNvSpPr>
            <a:spLocks noGrp="1"/>
          </p:cNvSpPr>
          <p:nvPr>
            <p:ph type="pic" sz="quarter" idx="13"/>
          </p:nvPr>
        </p:nvSpPr>
        <p:spPr>
          <a:xfrm>
            <a:off x="609600" y="2178578"/>
            <a:ext cx="914400" cy="571500"/>
          </a:xfrm>
        </p:spPr>
        <p:txBody>
          <a:bodyPr rtlCol="0">
            <a:noAutofit/>
          </a:bodyPr>
          <a:lstStyle>
            <a:lvl1pPr>
              <a:defRPr sz="1100"/>
            </a:lvl1pPr>
          </a:lstStyle>
          <a:p>
            <a:pPr lvl="0"/>
            <a:r>
              <a:rPr lang="en-GB" noProof="0"/>
              <a:t>Click icon to add picture</a:t>
            </a:r>
          </a:p>
        </p:txBody>
      </p:sp>
      <p:sp>
        <p:nvSpPr>
          <p:cNvPr id="22" name="Title 1"/>
          <p:cNvSpPr>
            <a:spLocks noGrp="1"/>
          </p:cNvSpPr>
          <p:nvPr>
            <p:ph type="ctrTitle"/>
          </p:nvPr>
        </p:nvSpPr>
        <p:spPr bwMode="white">
          <a:xfrm>
            <a:off x="2514509" y="1512214"/>
            <a:ext cx="5403273" cy="771504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2200" b="1" i="1" baseline="0">
                <a:solidFill>
                  <a:srgbClr val="002060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27" name="Subtitle 2"/>
          <p:cNvSpPr>
            <a:spLocks noGrp="1"/>
          </p:cNvSpPr>
          <p:nvPr>
            <p:ph type="subTitle" idx="1"/>
          </p:nvPr>
        </p:nvSpPr>
        <p:spPr bwMode="white">
          <a:xfrm>
            <a:off x="2514510" y="2326672"/>
            <a:ext cx="5403272" cy="605118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2200" baseline="0">
                <a:solidFill>
                  <a:srgbClr val="002060"/>
                </a:solidFill>
                <a:latin typeface="Gotham" panose="02000504050000020004" pitchFamily="2" charset="0"/>
              </a:defRPr>
            </a:lvl1pPr>
            <a:lvl2pPr marL="0" indent="0" algn="l">
              <a:buNone/>
              <a:defRPr sz="1400">
                <a:solidFill>
                  <a:schemeClr val="bg1"/>
                </a:solidFill>
                <a:latin typeface="+mj-lt"/>
              </a:defRPr>
            </a:lvl2pPr>
            <a:lvl3pPr marL="351606" indent="0" algn="l">
              <a:buNone/>
              <a:defRPr sz="1400">
                <a:solidFill>
                  <a:schemeClr val="bg1"/>
                </a:solidFill>
                <a:latin typeface="+mj-lt"/>
              </a:defRPr>
            </a:lvl3pPr>
            <a:lvl4pPr marL="703212" indent="0" algn="l">
              <a:buNone/>
              <a:defRPr sz="1400">
                <a:solidFill>
                  <a:schemeClr val="bg1"/>
                </a:solidFill>
                <a:latin typeface="+mj-lt"/>
              </a:defRPr>
            </a:lvl4pPr>
            <a:lvl5pPr marL="1054816" indent="0" algn="l">
              <a:buNone/>
              <a:defRPr sz="1400">
                <a:solidFill>
                  <a:schemeClr val="bg1"/>
                </a:solidFill>
                <a:latin typeface="+mj-lt"/>
              </a:defRPr>
            </a:lvl5pPr>
            <a:lvl6pPr marL="1406424" indent="0" algn="l">
              <a:buNone/>
              <a:defRPr sz="1400">
                <a:solidFill>
                  <a:schemeClr val="bg1"/>
                </a:solidFill>
                <a:latin typeface="+mj-lt"/>
              </a:defRPr>
            </a:lvl6pPr>
            <a:lvl7pPr marL="1758030" indent="0" algn="l">
              <a:buNone/>
              <a:defRPr sz="1400">
                <a:solidFill>
                  <a:schemeClr val="bg1"/>
                </a:solidFill>
                <a:latin typeface="+mj-lt"/>
              </a:defRPr>
            </a:lvl7pPr>
            <a:lvl8pPr marL="2109634" indent="0" algn="l">
              <a:buNone/>
              <a:defRPr sz="1400">
                <a:solidFill>
                  <a:schemeClr val="bg1"/>
                </a:solidFill>
                <a:latin typeface="+mj-lt"/>
              </a:defRPr>
            </a:lvl8pPr>
            <a:lvl9pPr marL="2461240" indent="0" algn="l">
              <a:buNone/>
              <a:defRPr sz="1400">
                <a:solidFill>
                  <a:schemeClr val="bg1"/>
                </a:solidFill>
                <a:latin typeface="+mj-lt"/>
              </a:defRPr>
            </a:lvl9pPr>
          </a:lstStyle>
          <a:p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947541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Four_Interac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9"/>
          <a:stretch>
            <a:fillRect/>
          </a:stretch>
        </p:blipFill>
        <p:spPr bwMode="auto">
          <a:xfrm>
            <a:off x="-9525" y="3730625"/>
            <a:ext cx="3497263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hape 24"/>
          <p:cNvCxnSpPr/>
          <p:nvPr/>
        </p:nvCxnSpPr>
        <p:spPr>
          <a:xfrm flipV="1">
            <a:off x="309563" y="627063"/>
            <a:ext cx="8558212" cy="115887"/>
          </a:xfrm>
          <a:prstGeom prst="bentConnector3">
            <a:avLst>
              <a:gd name="adj1" fmla="val 0"/>
            </a:avLst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ontent Placeholder 26"/>
          <p:cNvSpPr>
            <a:spLocks noGrp="1"/>
          </p:cNvSpPr>
          <p:nvPr>
            <p:ph sz="quarter" idx="13"/>
          </p:nvPr>
        </p:nvSpPr>
        <p:spPr>
          <a:xfrm>
            <a:off x="433279" y="1837006"/>
            <a:ext cx="2031735" cy="2743048"/>
          </a:xfrm>
        </p:spPr>
        <p:txBody>
          <a:bodyPr/>
          <a:lstStyle>
            <a:lvl1pPr>
              <a:defRPr sz="800" b="1" i="1">
                <a:solidFill>
                  <a:srgbClr val="002060"/>
                </a:solidFill>
              </a:defRPr>
            </a:lvl1pPr>
            <a:lvl2pPr>
              <a:defRPr sz="800" b="1" i="1">
                <a:solidFill>
                  <a:srgbClr val="002060"/>
                </a:solidFill>
              </a:defRPr>
            </a:lvl2pPr>
            <a:lvl3pPr>
              <a:defRPr sz="800" b="1" i="1">
                <a:solidFill>
                  <a:srgbClr val="002060"/>
                </a:solidFill>
              </a:defRPr>
            </a:lvl3pPr>
            <a:lvl4pPr>
              <a:defRPr sz="800" b="1" i="1">
                <a:solidFill>
                  <a:srgbClr val="002060"/>
                </a:solidFill>
              </a:defRPr>
            </a:lvl4pPr>
            <a:lvl5pPr>
              <a:defRPr sz="800" b="1" i="1">
                <a:solidFill>
                  <a:srgbClr val="002060"/>
                </a:solidFill>
              </a:defRPr>
            </a:lvl5pPr>
          </a:lstStyle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8" name="Content Placeholder 26"/>
          <p:cNvSpPr>
            <a:spLocks noGrp="1"/>
          </p:cNvSpPr>
          <p:nvPr>
            <p:ph sz="quarter" idx="14"/>
          </p:nvPr>
        </p:nvSpPr>
        <p:spPr>
          <a:xfrm>
            <a:off x="2561658" y="1739043"/>
            <a:ext cx="2031735" cy="2841013"/>
          </a:xfrm>
        </p:spPr>
        <p:txBody>
          <a:bodyPr/>
          <a:lstStyle/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31" name="Content Placeholder 26"/>
          <p:cNvSpPr>
            <a:spLocks noGrp="1"/>
          </p:cNvSpPr>
          <p:nvPr>
            <p:ph sz="quarter" idx="15"/>
          </p:nvPr>
        </p:nvSpPr>
        <p:spPr>
          <a:xfrm>
            <a:off x="6818415" y="1739041"/>
            <a:ext cx="2031735" cy="2841013"/>
          </a:xfrm>
        </p:spPr>
        <p:txBody>
          <a:bodyPr/>
          <a:lstStyle/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1" name="Title Placeholder 1"/>
          <p:cNvSpPr>
            <a:spLocks noGrp="1"/>
          </p:cNvSpPr>
          <p:nvPr>
            <p:ph type="title"/>
          </p:nvPr>
        </p:nvSpPr>
        <p:spPr>
          <a:xfrm>
            <a:off x="433279" y="744951"/>
            <a:ext cx="8416871" cy="385996"/>
          </a:xfrm>
          <a:prstGeom prst="rect">
            <a:avLst/>
          </a:prstGeom>
        </p:spPr>
        <p:txBody>
          <a:bodyPr rtlCol="0">
            <a:noAutofit/>
          </a:bodyPr>
          <a:lstStyle>
            <a:lvl1pPr>
              <a:defRPr sz="1700">
                <a:solidFill>
                  <a:srgbClr val="002060"/>
                </a:solidFill>
              </a:defRPr>
            </a:lvl1pPr>
          </a:lstStyle>
          <a:p>
            <a:r>
              <a:rPr lang="en-GB" noProof="0" dirty="0"/>
              <a:t>Click to edit Master title style</a:t>
            </a:r>
          </a:p>
        </p:txBody>
      </p:sp>
      <p:sp>
        <p:nvSpPr>
          <p:cNvPr id="13" name="Content Placeholder 26"/>
          <p:cNvSpPr>
            <a:spLocks noGrp="1"/>
          </p:cNvSpPr>
          <p:nvPr>
            <p:ph sz="quarter" idx="16"/>
          </p:nvPr>
        </p:nvSpPr>
        <p:spPr>
          <a:xfrm>
            <a:off x="4690037" y="1739041"/>
            <a:ext cx="2031735" cy="2841013"/>
          </a:xfrm>
        </p:spPr>
        <p:txBody>
          <a:bodyPr/>
          <a:lstStyle/>
          <a:p>
            <a:pPr lvl="0"/>
            <a:r>
              <a:rPr lang="en-GB" noProof="0" dirty="0"/>
              <a:t>Click to edit Master text styles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6659563" y="4822825"/>
            <a:ext cx="2190750" cy="125413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GB" altLang="en-US"/>
              <a:t>eLearning </a:t>
            </a:r>
            <a:r>
              <a:rPr lang="en-GB" altLang="en-US">
                <a:sym typeface="Symbol" panose="05050102010706020507" pitchFamily="18" charset="2"/>
              </a:rPr>
              <a:t>  Modernisasi Pengadaan</a:t>
            </a:r>
            <a:r>
              <a:rPr lang="en-GB" altLang="en-US"/>
              <a:t>  </a:t>
            </a:r>
            <a:r>
              <a:rPr lang="en-GB" altLang="en-US">
                <a:sym typeface="Symbol" panose="05050102010706020507" pitchFamily="18" charset="2"/>
              </a:rPr>
              <a:t>  </a:t>
            </a:r>
            <a:fld id="{F02F32A0-079B-440F-987C-AAC8F34103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093095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hape 24"/>
          <p:cNvCxnSpPr/>
          <p:nvPr userDrawn="1"/>
        </p:nvCxnSpPr>
        <p:spPr>
          <a:xfrm flipV="1">
            <a:off x="309563" y="706438"/>
            <a:ext cx="8558212" cy="114300"/>
          </a:xfrm>
          <a:prstGeom prst="bentConnector3">
            <a:avLst>
              <a:gd name="adj1" fmla="val 0"/>
            </a:avLst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>
            <a:grpSpLocks/>
          </p:cNvGrpSpPr>
          <p:nvPr userDrawn="1"/>
        </p:nvGrpSpPr>
        <p:grpSpPr bwMode="auto">
          <a:xfrm>
            <a:off x="5218113" y="3990975"/>
            <a:ext cx="3900487" cy="1152525"/>
            <a:chOff x="1763688" y="2852936"/>
            <a:chExt cx="3901418" cy="1152128"/>
          </a:xfrm>
        </p:grpSpPr>
        <p:sp>
          <p:nvSpPr>
            <p:cNvPr id="7" name="Rectangle 6"/>
            <p:cNvSpPr/>
            <p:nvPr/>
          </p:nvSpPr>
          <p:spPr bwMode="ltGray">
            <a:xfrm>
              <a:off x="1763688" y="2852936"/>
              <a:ext cx="3901418" cy="115212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err="1">
                <a:solidFill>
                  <a:srgbClr val="FFFFFF"/>
                </a:solidFill>
                <a:latin typeface="Gotham" panose="02000504050000020004" pitchFamily="2" charset="0"/>
              </a:endParaRPr>
            </a:p>
          </p:txBody>
        </p:sp>
        <p:grpSp>
          <p:nvGrpSpPr>
            <p:cNvPr id="8" name="Group 8"/>
            <p:cNvGrpSpPr>
              <a:grpSpLocks/>
            </p:cNvGrpSpPr>
            <p:nvPr/>
          </p:nvGrpSpPr>
          <p:grpSpPr bwMode="auto">
            <a:xfrm>
              <a:off x="1907701" y="3017524"/>
              <a:ext cx="3528391" cy="771516"/>
              <a:chOff x="0" y="0"/>
              <a:chExt cx="1643866" cy="359596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45223" y="20549"/>
                <a:ext cx="277402" cy="2671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15092" y="0"/>
                <a:ext cx="328774" cy="349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10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30823"/>
                <a:ext cx="914400" cy="3287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433280" y="4387106"/>
            <a:ext cx="4156363" cy="504264"/>
          </a:xfrm>
        </p:spPr>
        <p:txBody>
          <a:bodyPr anchor="b"/>
          <a:lstStyle>
            <a:lvl1pPr algn="l">
              <a:defRPr sz="600"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433279" y="756399"/>
            <a:ext cx="8174184" cy="605118"/>
          </a:xfrm>
          <a:prstGeom prst="rect">
            <a:avLst/>
          </a:prstGeom>
        </p:spPr>
        <p:txBody>
          <a:bodyPr rtlCol="0">
            <a:noAutofit/>
          </a:bodyPr>
          <a:lstStyle/>
          <a:p>
            <a:r>
              <a:rPr lang="en-GB" noProof="0"/>
              <a:t>Click to edit Master 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97700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4525" y="4822825"/>
            <a:ext cx="3125788" cy="125413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algn="r">
              <a:defRPr sz="800">
                <a:solidFill>
                  <a:srgbClr val="968C6D"/>
                </a:solidFill>
                <a:latin typeface="Gotham" panose="02000504050000020004" pitchFamily="2" charset="0"/>
              </a:defRPr>
            </a:lvl1pPr>
          </a:lstStyle>
          <a:p>
            <a:r>
              <a:rPr lang="en-GB" altLang="en-US"/>
              <a:t>eLearning </a:t>
            </a:r>
            <a:r>
              <a:rPr lang="en-GB" altLang="en-US">
                <a:sym typeface="Symbol" panose="05050102010706020507" pitchFamily="18" charset="2"/>
              </a:rPr>
              <a:t>  Modernisasi Pengadaan</a:t>
            </a:r>
            <a:r>
              <a:rPr lang="en-GB" altLang="en-US"/>
              <a:t>  </a:t>
            </a:r>
            <a:r>
              <a:rPr lang="en-GB" altLang="en-US">
                <a:sym typeface="Symbol" panose="05050102010706020507" pitchFamily="18" charset="2"/>
              </a:rPr>
              <a:t>  </a:t>
            </a:r>
            <a:fld id="{19BD89B9-6208-4C97-9EE6-3D522507652D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33388" y="1206500"/>
            <a:ext cx="8416925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</a:t>
            </a:r>
            <a:br>
              <a:rPr lang="en-GB" altLang="en-US"/>
            </a:br>
            <a:r>
              <a:rPr lang="en-GB" altLang="en-US"/>
              <a:t>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33388" y="1738313"/>
            <a:ext cx="8416925" cy="264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</p:sldLayoutIdLst>
  <p:hf hdr="0"/>
  <p:txStyles>
    <p:titleStyle>
      <a:lvl1pPr algn="l" defTabSz="701675" rtl="0" eaLnBrk="0" fontAlgn="base" hangingPunct="0">
        <a:spcBef>
          <a:spcPct val="0"/>
        </a:spcBef>
        <a:spcAft>
          <a:spcPct val="0"/>
        </a:spcAft>
        <a:defRPr sz="1700" b="1" i="1" kern="1200">
          <a:solidFill>
            <a:schemeClr val="tx2"/>
          </a:solidFill>
          <a:latin typeface="Gotham" panose="02000504050000020004" pitchFamily="2" charset="0"/>
          <a:ea typeface="+mj-ea"/>
          <a:cs typeface="+mj-cs"/>
        </a:defRPr>
      </a:lvl1pPr>
      <a:lvl2pPr algn="l" defTabSz="701675" rtl="0" eaLnBrk="0" fontAlgn="base" hangingPunct="0">
        <a:spcBef>
          <a:spcPct val="0"/>
        </a:spcBef>
        <a:spcAft>
          <a:spcPct val="0"/>
        </a:spcAft>
        <a:defRPr sz="1700" b="1" i="1">
          <a:solidFill>
            <a:schemeClr val="tx2"/>
          </a:solidFill>
          <a:latin typeface="Gotham"/>
        </a:defRPr>
      </a:lvl2pPr>
      <a:lvl3pPr algn="l" defTabSz="701675" rtl="0" eaLnBrk="0" fontAlgn="base" hangingPunct="0">
        <a:spcBef>
          <a:spcPct val="0"/>
        </a:spcBef>
        <a:spcAft>
          <a:spcPct val="0"/>
        </a:spcAft>
        <a:defRPr sz="1700" b="1" i="1">
          <a:solidFill>
            <a:schemeClr val="tx2"/>
          </a:solidFill>
          <a:latin typeface="Gotham"/>
        </a:defRPr>
      </a:lvl3pPr>
      <a:lvl4pPr algn="l" defTabSz="701675" rtl="0" eaLnBrk="0" fontAlgn="base" hangingPunct="0">
        <a:spcBef>
          <a:spcPct val="0"/>
        </a:spcBef>
        <a:spcAft>
          <a:spcPct val="0"/>
        </a:spcAft>
        <a:defRPr sz="1700" b="1" i="1">
          <a:solidFill>
            <a:schemeClr val="tx2"/>
          </a:solidFill>
          <a:latin typeface="Gotham"/>
        </a:defRPr>
      </a:lvl4pPr>
      <a:lvl5pPr algn="l" defTabSz="701675" rtl="0" eaLnBrk="0" fontAlgn="base" hangingPunct="0">
        <a:spcBef>
          <a:spcPct val="0"/>
        </a:spcBef>
        <a:spcAft>
          <a:spcPct val="0"/>
        </a:spcAft>
        <a:defRPr sz="1700" b="1" i="1">
          <a:solidFill>
            <a:schemeClr val="tx2"/>
          </a:solidFill>
          <a:latin typeface="Gotham"/>
        </a:defRPr>
      </a:lvl5pPr>
      <a:lvl6pPr marL="457200" algn="l" defTabSz="701675" rtl="0" fontAlgn="base">
        <a:spcBef>
          <a:spcPct val="0"/>
        </a:spcBef>
        <a:spcAft>
          <a:spcPct val="0"/>
        </a:spcAft>
        <a:defRPr sz="1700" b="1" i="1">
          <a:solidFill>
            <a:schemeClr val="tx2"/>
          </a:solidFill>
          <a:latin typeface="Gotham"/>
        </a:defRPr>
      </a:lvl6pPr>
      <a:lvl7pPr marL="914400" algn="l" defTabSz="701675" rtl="0" fontAlgn="base">
        <a:spcBef>
          <a:spcPct val="0"/>
        </a:spcBef>
        <a:spcAft>
          <a:spcPct val="0"/>
        </a:spcAft>
        <a:defRPr sz="1700" b="1" i="1">
          <a:solidFill>
            <a:schemeClr val="tx2"/>
          </a:solidFill>
          <a:latin typeface="Gotham"/>
        </a:defRPr>
      </a:lvl7pPr>
      <a:lvl8pPr marL="1371600" algn="l" defTabSz="701675" rtl="0" fontAlgn="base">
        <a:spcBef>
          <a:spcPct val="0"/>
        </a:spcBef>
        <a:spcAft>
          <a:spcPct val="0"/>
        </a:spcAft>
        <a:defRPr sz="1700" b="1" i="1">
          <a:solidFill>
            <a:schemeClr val="tx2"/>
          </a:solidFill>
          <a:latin typeface="Gotham"/>
        </a:defRPr>
      </a:lvl8pPr>
      <a:lvl9pPr marL="1828800" algn="l" defTabSz="701675" rtl="0" fontAlgn="base">
        <a:spcBef>
          <a:spcPct val="0"/>
        </a:spcBef>
        <a:spcAft>
          <a:spcPct val="0"/>
        </a:spcAft>
        <a:defRPr sz="1700" b="1" i="1">
          <a:solidFill>
            <a:schemeClr val="tx2"/>
          </a:solidFill>
          <a:latin typeface="Gotham"/>
        </a:defRPr>
      </a:lvl9pPr>
    </p:titleStyle>
    <p:bodyStyle>
      <a:lvl1pPr marL="342900" indent="-500063" algn="l" defTabSz="701675" rtl="0" eaLnBrk="0" fontAlgn="base" hangingPunct="0">
        <a:spcBef>
          <a:spcPct val="0"/>
        </a:spcBef>
        <a:spcAft>
          <a:spcPts val="413"/>
        </a:spcAft>
        <a:buClr>
          <a:schemeClr val="tx1"/>
        </a:buClr>
        <a:buChar char="•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1pPr>
      <a:lvl2pPr marL="157163" indent="-157163" algn="l" defTabSz="701675" rtl="0" eaLnBrk="0" fontAlgn="base" hangingPunct="0">
        <a:spcBef>
          <a:spcPct val="0"/>
        </a:spcBef>
        <a:spcAft>
          <a:spcPts val="413"/>
        </a:spcAft>
        <a:buClr>
          <a:schemeClr val="tx1"/>
        </a:buClr>
        <a:buFont typeface="Georgia" panose="02040502050405020303" pitchFamily="18" charset="0"/>
        <a:buChar char="•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2pPr>
      <a:lvl3pPr marL="314325" indent="-157163" algn="l" defTabSz="701675" rtl="0" eaLnBrk="0" fontAlgn="base" hangingPunct="0">
        <a:spcBef>
          <a:spcPct val="0"/>
        </a:spcBef>
        <a:spcAft>
          <a:spcPts val="413"/>
        </a:spcAft>
        <a:buClr>
          <a:schemeClr val="tx1"/>
        </a:buClr>
        <a:buFont typeface="Georgia" panose="02040502050405020303" pitchFamily="18" charset="0"/>
        <a:buChar char="-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3pPr>
      <a:lvl4pPr marL="473075" indent="-157163" algn="l" defTabSz="701675" rtl="0" eaLnBrk="0" fontAlgn="base" hangingPunct="0">
        <a:spcBef>
          <a:spcPct val="0"/>
        </a:spcBef>
        <a:spcAft>
          <a:spcPts val="413"/>
        </a:spcAft>
        <a:buClr>
          <a:schemeClr val="tx1"/>
        </a:buClr>
        <a:buFont typeface="Georgia" panose="02040502050405020303" pitchFamily="18" charset="0"/>
        <a:buChar char="◦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4pPr>
      <a:lvl5pPr marL="630238" indent="-157163" algn="l" defTabSz="701675" rtl="0" eaLnBrk="0" fontAlgn="base" hangingPunct="0">
        <a:spcBef>
          <a:spcPct val="0"/>
        </a:spcBef>
        <a:spcAft>
          <a:spcPts val="413"/>
        </a:spcAft>
        <a:buClr>
          <a:schemeClr val="tx1"/>
        </a:buClr>
        <a:buFont typeface="Georgia" panose="02040502050405020303" pitchFamily="18" charset="0"/>
        <a:buChar char="›"/>
        <a:defRPr sz="900" kern="1200">
          <a:solidFill>
            <a:schemeClr val="tx1"/>
          </a:solidFill>
          <a:latin typeface="Gotham" panose="02000504050000020004" pitchFamily="2" charset="0"/>
          <a:ea typeface="+mn-ea"/>
          <a:cs typeface="+mn-cs"/>
        </a:defRPr>
      </a:lvl5pPr>
      <a:lvl6pPr marL="157786" marR="0" indent="-157786" algn="l" defTabSz="703212" rtl="0" eaLnBrk="1" fontAlgn="auto" latinLnBrk="0" hangingPunct="1">
        <a:lnSpc>
          <a:spcPct val="100000"/>
        </a:lnSpc>
        <a:spcBef>
          <a:spcPts val="0"/>
        </a:spcBef>
        <a:spcAft>
          <a:spcPts val="413"/>
        </a:spcAft>
        <a:buClr>
          <a:schemeClr val="tx1"/>
        </a:buClr>
        <a:buSzPct val="100000"/>
        <a:buFont typeface="+mj-lt"/>
        <a:buAutoNum type="arabicPeriod"/>
        <a:tabLst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6pPr>
      <a:lvl7pPr marL="315568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SzPct val="100000"/>
        <a:buFont typeface="+mj-lt"/>
        <a:buAutoNum type="alphaLcPeriod"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7pPr>
      <a:lvl8pPr marL="473352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SzPct val="100000"/>
        <a:buFont typeface="+mj-lt"/>
        <a:buAutoNum type="romanLcPeriod"/>
        <a:defRPr sz="800" kern="1200" baseline="0">
          <a:solidFill>
            <a:schemeClr val="tx1"/>
          </a:solidFill>
          <a:latin typeface="Georgia" pitchFamily="18" charset="0"/>
          <a:ea typeface="+mn-ea"/>
          <a:cs typeface="+mn-cs"/>
        </a:defRPr>
      </a:lvl8pPr>
      <a:lvl9pPr marL="0" indent="-157786" algn="l" defTabSz="703212" rtl="0" eaLnBrk="1" latinLnBrk="0" hangingPunct="1">
        <a:lnSpc>
          <a:spcPct val="100000"/>
        </a:lnSpc>
        <a:spcBef>
          <a:spcPts val="0"/>
        </a:spcBef>
        <a:spcAft>
          <a:spcPts val="413"/>
        </a:spcAft>
        <a:buFont typeface="Arial" pitchFamily="34" charset="0"/>
        <a:buNone/>
        <a:defRPr sz="800" b="1" kern="1200" baseline="0">
          <a:solidFill>
            <a:schemeClr val="tx2"/>
          </a:solidFill>
          <a:latin typeface="Georgia" pitchFamily="18" charset="0"/>
          <a:ea typeface="+mn-ea"/>
          <a:cs typeface="+mn-cs"/>
        </a:defRPr>
      </a:lvl9pPr>
    </p:bodyStyle>
    <p:otherStyle>
      <a:defPPr>
        <a:defRPr lang="en-US"/>
      </a:defPPr>
      <a:lvl1pPr marL="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160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03212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5481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06424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5803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9634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61240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12846" algn="l" defTabSz="70321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4" Type="http://schemas.openxmlformats.org/officeDocument/2006/relationships/hyperlink" Target="mailto:blp.kendari@gmail.co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057400" y="1684338"/>
            <a:ext cx="6796088" cy="771525"/>
          </a:xfrm>
        </p:spPr>
        <p:txBody>
          <a:bodyPr rtlCol="0"/>
          <a:lstStyle/>
          <a:p>
            <a:pPr defTabSz="703212" eaLnBrk="1" fontAlgn="auto" hangingPunct="1">
              <a:spcAft>
                <a:spcPts val="0"/>
              </a:spcAft>
              <a:defRPr/>
            </a:pPr>
            <a:r>
              <a:rPr lang="en-GB" sz="280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Menuju</a:t>
            </a:r>
            <a:r>
              <a:rPr lang="en-GB" sz="280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280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Pusat</a:t>
            </a:r>
            <a:r>
              <a:rPr lang="en-GB" sz="2800">
                <a:solidFill>
                  <a:schemeClr val="accent1">
                    <a:lumMod val="75000"/>
                  </a:schemeClr>
                </a:solidFill>
                <a:latin typeface="+mj-lt"/>
              </a:rPr>
              <a:t> Unggulan Pengadaan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2057400" y="2141538"/>
            <a:ext cx="5403850" cy="604837"/>
          </a:xfrm>
        </p:spPr>
        <p:txBody>
          <a:bodyPr rtlCol="0"/>
          <a:lstStyle/>
          <a:p>
            <a:pPr defTabSz="703212" eaLnBrk="1" fontAlgn="auto" hangingPunct="1">
              <a:spcBef>
                <a:spcPts val="0"/>
              </a:spcBef>
              <a:defRPr/>
            </a:pPr>
            <a:r>
              <a:rPr lang="en-GB" sz="1200" i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ULP </a:t>
            </a:r>
            <a:r>
              <a:rPr lang="en-GB" sz="1200" i="1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Provinsi</a:t>
            </a:r>
            <a:r>
              <a:rPr lang="en-GB" sz="1200" i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200" i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Sulawesi Tenggara</a:t>
            </a:r>
            <a:endParaRPr lang="en-GB" sz="1200" i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Address TextBox 1"/>
          <p:cNvSpPr txBox="1"/>
          <p:nvPr/>
        </p:nvSpPr>
        <p:spPr>
          <a:xfrm>
            <a:off x="412750" y="2141538"/>
            <a:ext cx="1782763" cy="12223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tabLst>
                <a:tab pos="157803" algn="l"/>
              </a:tabLst>
              <a:defRPr/>
            </a:pPr>
            <a:r>
              <a:rPr lang="en-GB" sz="800" dirty="0" err="1" smtClean="0">
                <a:latin typeface="+mj-lt"/>
              </a:rPr>
              <a:t>Oktober</a:t>
            </a:r>
            <a:r>
              <a:rPr lang="en-GB" sz="800" dirty="0" smtClean="0">
                <a:latin typeface="+mj-lt"/>
              </a:rPr>
              <a:t> 2017</a:t>
            </a:r>
            <a:endParaRPr lang="en-GB" sz="800" dirty="0">
              <a:latin typeface="+mj-lt"/>
            </a:endParaRPr>
          </a:p>
        </p:txBody>
      </p:sp>
      <p:cxnSp>
        <p:nvCxnSpPr>
          <p:cNvPr id="8" name="Shape 7"/>
          <p:cNvCxnSpPr/>
          <p:nvPr/>
        </p:nvCxnSpPr>
        <p:spPr>
          <a:xfrm rot="5400000" flipH="1" flipV="1">
            <a:off x="891382" y="1502568"/>
            <a:ext cx="95250" cy="1230313"/>
          </a:xfrm>
          <a:prstGeom prst="bentConnector2">
            <a:avLst/>
          </a:prstGeom>
          <a:ln w="1270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t>MCA – I </a:t>
            </a:r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  <a:sym typeface="Symbol" panose="05050102010706020507" pitchFamily="18" charset="2"/>
              </a:rPr>
              <a:t>  </a:t>
            </a:r>
            <a:fld id="{9962C8E1-DFAE-4E2B-BFEA-FBBC54C28728}" type="slidenum"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pPr eaLnBrk="1" hangingPunct="1"/>
              <a:t>2</a:t>
            </a:fld>
            <a:endParaRPr lang="en-GB" altLang="en-US" sz="700">
              <a:solidFill>
                <a:srgbClr val="A82416"/>
              </a:solidFill>
              <a:latin typeface="Georgia" panose="02040502050405020303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9563" y="233363"/>
            <a:ext cx="4222750" cy="195262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7172" name="Content Placeholder 5"/>
          <p:cNvSpPr>
            <a:spLocks noGrp="1"/>
          </p:cNvSpPr>
          <p:nvPr>
            <p:ph sz="quarter" idx="14"/>
          </p:nvPr>
        </p:nvSpPr>
        <p:spPr>
          <a:xfrm>
            <a:off x="3516313" y="3554413"/>
            <a:ext cx="2032000" cy="2841625"/>
          </a:xfrm>
        </p:spPr>
        <p:txBody>
          <a:bodyPr/>
          <a:lstStyle/>
          <a:p>
            <a:pPr marL="0" indent="-157163" eaLnBrk="1" hangingPunct="1">
              <a:buFontTx/>
              <a:buNone/>
            </a:pPr>
            <a:r>
              <a:rPr lang="en-US" altLang="en-US">
                <a:latin typeface="Georgia" panose="02040502050405020303" pitchFamily="18" charset="0"/>
              </a:rPr>
              <a:t> </a:t>
            </a:r>
            <a:endParaRPr lang="en-GB" altLang="en-US">
              <a:latin typeface="Georgia" panose="02040502050405020303" pitchFamily="18" charset="0"/>
            </a:endParaRPr>
          </a:p>
        </p:txBody>
      </p:sp>
      <p:sp>
        <p:nvSpPr>
          <p:cNvPr id="7173" name="Content Placeholder 2"/>
          <p:cNvSpPr>
            <a:spLocks noGrp="1"/>
          </p:cNvSpPr>
          <p:nvPr>
            <p:ph sz="quarter" idx="13"/>
          </p:nvPr>
        </p:nvSpPr>
        <p:spPr>
          <a:xfrm>
            <a:off x="433388" y="1836738"/>
            <a:ext cx="2032000" cy="2743200"/>
          </a:xfrm>
        </p:spPr>
        <p:txBody>
          <a:bodyPr/>
          <a:lstStyle/>
          <a:p>
            <a:pPr marL="0" indent="-157163" eaLnBrk="1" hangingPunct="1">
              <a:buFontTx/>
              <a:buNone/>
            </a:pPr>
            <a:r>
              <a:rPr lang="en-US" altLang="en-US">
                <a:latin typeface="Georgia" panose="02040502050405020303" pitchFamily="18" charset="0"/>
              </a:rPr>
              <a:t> </a:t>
            </a:r>
            <a:endParaRPr lang="en-GB" altLang="en-US">
              <a:latin typeface="Georgia" panose="02040502050405020303" pitchFamily="18" charset="0"/>
            </a:endParaRPr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33388" y="744538"/>
            <a:ext cx="8416925" cy="385762"/>
          </a:xfrm>
        </p:spPr>
        <p:txBody>
          <a:bodyPr/>
          <a:lstStyle/>
          <a:p>
            <a:pPr defTabSz="703212" eaLnBrk="1" fontAlgn="auto" hangingPunct="1">
              <a:spcAft>
                <a:spcPts val="0"/>
              </a:spcAft>
              <a:defRPr/>
            </a:pPr>
            <a:r>
              <a:rPr lang="en-US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Daftar</a:t>
            </a:r>
            <a:r>
              <a:rPr lang="en-US">
                <a:solidFill>
                  <a:schemeClr val="accent1">
                    <a:lumMod val="75000"/>
                  </a:schemeClr>
                </a:solidFill>
                <a:latin typeface="+mj-lt"/>
              </a:rPr>
              <a:t> Isi</a:t>
            </a:r>
            <a:endParaRPr lang="en-GB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175" name="Content Placeholder 19"/>
          <p:cNvSpPr>
            <a:spLocks noGrp="1"/>
          </p:cNvSpPr>
          <p:nvPr>
            <p:ph sz="quarter" idx="16"/>
          </p:nvPr>
        </p:nvSpPr>
        <p:spPr>
          <a:xfrm>
            <a:off x="4689475" y="1738313"/>
            <a:ext cx="2032000" cy="2841625"/>
          </a:xfrm>
        </p:spPr>
        <p:txBody>
          <a:bodyPr/>
          <a:lstStyle/>
          <a:p>
            <a:pPr marL="0" indent="-157163" eaLnBrk="1" hangingPunct="1">
              <a:buFontTx/>
              <a:buNone/>
            </a:pPr>
            <a:r>
              <a:rPr lang="en-US" altLang="en-US">
                <a:latin typeface="Georgia" panose="02040502050405020303" pitchFamily="18" charset="0"/>
              </a:rPr>
              <a:t> </a:t>
            </a:r>
            <a:endParaRPr lang="en-GB" altLang="en-US">
              <a:latin typeface="Georgia" panose="02040502050405020303" pitchFamily="18" charset="0"/>
            </a:endParaRPr>
          </a:p>
        </p:txBody>
      </p:sp>
      <p:sp>
        <p:nvSpPr>
          <p:cNvPr id="7176" name="Content Placeholder 20"/>
          <p:cNvSpPr>
            <a:spLocks noGrp="1"/>
          </p:cNvSpPr>
          <p:nvPr>
            <p:ph sz="quarter" idx="15"/>
          </p:nvPr>
        </p:nvSpPr>
        <p:spPr>
          <a:xfrm>
            <a:off x="6818313" y="1738313"/>
            <a:ext cx="2032000" cy="2841625"/>
          </a:xfrm>
        </p:spPr>
        <p:txBody>
          <a:bodyPr/>
          <a:lstStyle/>
          <a:p>
            <a:pPr marL="0" indent="-157163" eaLnBrk="1" hangingPunct="1">
              <a:buFontTx/>
              <a:buNone/>
            </a:pPr>
            <a:r>
              <a:rPr lang="en-US" altLang="en-US">
                <a:latin typeface="Georgia" panose="02040502050405020303" pitchFamily="18" charset="0"/>
              </a:rPr>
              <a:t> </a:t>
            </a:r>
            <a:endParaRPr lang="en-GB" altLang="en-US">
              <a:latin typeface="Georgia" panose="02040502050405020303" pitchFamily="18" charset="0"/>
            </a:endParaRPr>
          </a:p>
        </p:txBody>
      </p:sp>
      <p:sp>
        <p:nvSpPr>
          <p:cNvPr id="22" name="Rectangle 21"/>
          <p:cNvSpPr/>
          <p:nvPr/>
        </p:nvSpPr>
        <p:spPr bwMode="ltGray">
          <a:xfrm>
            <a:off x="250825" y="1592263"/>
            <a:ext cx="2665413" cy="619125"/>
          </a:xfrm>
          <a:prstGeom prst="rect">
            <a:avLst/>
          </a:prstGeom>
          <a:solidFill>
            <a:schemeClr val="bg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err="1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29" name="Diagram 28"/>
          <p:cNvGraphicFramePr/>
          <p:nvPr/>
        </p:nvGraphicFramePr>
        <p:xfrm>
          <a:off x="1967933" y="1140123"/>
          <a:ext cx="5401435" cy="3522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 advClick="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TextBox 431"/>
          <p:cNvSpPr txBox="1"/>
          <p:nvPr/>
        </p:nvSpPr>
        <p:spPr>
          <a:xfrm>
            <a:off x="309563" y="233363"/>
            <a:ext cx="4222750" cy="195262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33388" y="744538"/>
            <a:ext cx="8416925" cy="385762"/>
          </a:xfrm>
        </p:spPr>
        <p:txBody>
          <a:bodyPr/>
          <a:lstStyle/>
          <a:p>
            <a:pPr defTabSz="703212" eaLnBrk="1" fontAlgn="auto" hangingPunct="1">
              <a:spcAft>
                <a:spcPts val="0"/>
              </a:spcAft>
              <a:defRPr/>
            </a:pP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Profil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ULP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Provinsi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Suawesi</a:t>
            </a:r>
            <a:r>
              <a:rPr lang="en-GB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 Tenggara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sebagai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Pusat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Keunggulan</a:t>
            </a:r>
            <a:r>
              <a:rPr lang="en-GB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Pengadaan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96998760"/>
              </p:ext>
            </p:extLst>
          </p:nvPr>
        </p:nvGraphicFramePr>
        <p:xfrm>
          <a:off x="419929" y="1247204"/>
          <a:ext cx="4863821" cy="2465001"/>
        </p:xfrm>
        <a:graphic>
          <a:graphicData uri="http://schemas.openxmlformats.org/drawingml/2006/table">
            <a:tbl>
              <a:tblPr firstRow="1" firstCol="1" bandRow="1"/>
              <a:tblGrid>
                <a:gridCol w="1204607"/>
                <a:gridCol w="3659214"/>
              </a:tblGrid>
              <a:tr h="250422">
                <a:tc>
                  <a:txBody>
                    <a:bodyPr/>
                    <a:lstStyle/>
                    <a:p>
                      <a:r>
                        <a:rPr lang="en-GB" sz="1000" dirty="0" err="1" smtClean="0">
                          <a:solidFill>
                            <a:srgbClr val="C00000"/>
                          </a:solidFill>
                          <a:latin typeface="+mj-lt"/>
                        </a:rPr>
                        <a:t>ULP</a:t>
                      </a:r>
                      <a:endParaRPr lang="en-GB" sz="1000" dirty="0">
                        <a:solidFill>
                          <a:srgbClr val="C00000"/>
                        </a:solidFill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rgbClr val="C00000"/>
                          </a:solidFill>
                          <a:latin typeface="+mj-lt"/>
                        </a:rPr>
                        <a:t>Biro</a:t>
                      </a:r>
                      <a:r>
                        <a:rPr lang="en-GB" sz="1000" baseline="0" dirty="0" smtClean="0">
                          <a:solidFill>
                            <a:srgbClr val="C00000"/>
                          </a:solidFill>
                          <a:latin typeface="+mj-lt"/>
                        </a:rPr>
                        <a:t> </a:t>
                      </a:r>
                      <a:r>
                        <a:rPr lang="en-GB" sz="1000" baseline="0" dirty="0" err="1" smtClean="0">
                          <a:solidFill>
                            <a:srgbClr val="C00000"/>
                          </a:solidFill>
                          <a:latin typeface="+mj-lt"/>
                        </a:rPr>
                        <a:t>Pengadaan</a:t>
                      </a:r>
                      <a:r>
                        <a:rPr lang="en-GB" sz="1000" baseline="0" dirty="0" smtClean="0">
                          <a:solidFill>
                            <a:srgbClr val="C00000"/>
                          </a:solidFill>
                          <a:latin typeface="+mj-lt"/>
                        </a:rPr>
                        <a:t> </a:t>
                      </a:r>
                      <a:r>
                        <a:rPr lang="en-GB" sz="1000" baseline="0" dirty="0" err="1" smtClean="0">
                          <a:solidFill>
                            <a:srgbClr val="C00000"/>
                          </a:solidFill>
                          <a:latin typeface="+mj-lt"/>
                        </a:rPr>
                        <a:t>Barang</a:t>
                      </a:r>
                      <a:r>
                        <a:rPr lang="en-GB" sz="1000" baseline="0" dirty="0" smtClean="0">
                          <a:solidFill>
                            <a:srgbClr val="C00000"/>
                          </a:solidFill>
                          <a:latin typeface="+mj-lt"/>
                        </a:rPr>
                        <a:t>/</a:t>
                      </a:r>
                      <a:r>
                        <a:rPr lang="en-GB" sz="1000" baseline="0" dirty="0" err="1" smtClean="0">
                          <a:solidFill>
                            <a:srgbClr val="C00000"/>
                          </a:solidFill>
                          <a:latin typeface="+mj-lt"/>
                        </a:rPr>
                        <a:t>Jasa</a:t>
                      </a:r>
                      <a:r>
                        <a:rPr lang="en-GB" sz="1000" baseline="0" dirty="0" smtClean="0">
                          <a:solidFill>
                            <a:srgbClr val="C00000"/>
                          </a:solidFill>
                          <a:latin typeface="+mj-lt"/>
                        </a:rPr>
                        <a:t> </a:t>
                      </a:r>
                      <a:r>
                        <a:rPr lang="en-GB" sz="1000" baseline="0" dirty="0" err="1" smtClean="0">
                          <a:solidFill>
                            <a:srgbClr val="C00000"/>
                          </a:solidFill>
                          <a:latin typeface="+mj-lt"/>
                        </a:rPr>
                        <a:t>Pemerintah</a:t>
                      </a:r>
                      <a:endParaRPr lang="en-GB" sz="1000" dirty="0">
                        <a:solidFill>
                          <a:srgbClr val="C00000"/>
                        </a:solidFill>
                        <a:latin typeface="+mj-lt"/>
                      </a:endParaRPr>
                    </a:p>
                  </a:txBody>
                  <a:tcPr anchor="ctr"/>
                </a:tc>
              </a:tr>
              <a:tr h="250422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+mj-lt"/>
                        </a:rPr>
                        <a:t>Status </a:t>
                      </a:r>
                      <a:r>
                        <a:rPr lang="en-GB" sz="1000" dirty="0" err="1" smtClean="0">
                          <a:latin typeface="+mj-lt"/>
                        </a:rPr>
                        <a:t>Organisasi</a:t>
                      </a:r>
                      <a:endParaRPr lang="en-GB" sz="10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Pusat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id-ID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Pengadaan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(di 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bawah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Setda</a:t>
                      </a:r>
                      <a:r>
                        <a:rPr lang="en-GB" sz="10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Prov. </a:t>
                      </a:r>
                      <a:r>
                        <a:rPr lang="en-GB" sz="1000" baseline="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Sultra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)</a:t>
                      </a:r>
                      <a:endParaRPr lang="en-GB" sz="10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/>
                </a:tc>
              </a:tr>
              <a:tr h="406937">
                <a:tc>
                  <a:txBody>
                    <a:bodyPr/>
                    <a:lstStyle/>
                    <a:p>
                      <a:r>
                        <a:rPr lang="en-GB" sz="1000" dirty="0" err="1" smtClean="0">
                          <a:latin typeface="+mj-lt"/>
                        </a:rPr>
                        <a:t>Nilai</a:t>
                      </a:r>
                      <a:r>
                        <a:rPr lang="en-GB" sz="1000" baseline="0" dirty="0" smtClean="0">
                          <a:latin typeface="+mj-lt"/>
                        </a:rPr>
                        <a:t> </a:t>
                      </a:r>
                      <a:r>
                        <a:rPr lang="en-GB" sz="1000" baseline="0" dirty="0" err="1" smtClean="0">
                          <a:latin typeface="+mj-lt"/>
                        </a:rPr>
                        <a:t>Pengadaan</a:t>
                      </a:r>
                      <a:endParaRPr lang="en-GB" sz="10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i-FI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Tahun 2016: </a:t>
                      </a:r>
                      <a:r>
                        <a:rPr lang="fi-FI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Rp</a:t>
                      </a:r>
                      <a:r>
                        <a:rPr lang="fi-FI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986,72</a:t>
                      </a:r>
                      <a:r>
                        <a:rPr lang="fi-FI" sz="10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M</a:t>
                      </a:r>
                      <a:r>
                        <a:rPr lang="fi-FI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(579 paket) </a:t>
                      </a:r>
                    </a:p>
                    <a:p>
                      <a:r>
                        <a:rPr lang="fi-FI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Tahun 2015: </a:t>
                      </a:r>
                      <a:r>
                        <a:rPr lang="fi-FI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Rp</a:t>
                      </a:r>
                      <a:r>
                        <a:rPr lang="fi-FI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891, 34 M (602 paket)</a:t>
                      </a:r>
                    </a:p>
                  </a:txBody>
                  <a:tcPr anchor="ctr"/>
                </a:tc>
              </a:tr>
              <a:tr h="250422">
                <a:tc>
                  <a:txBody>
                    <a:bodyPr/>
                    <a:lstStyle/>
                    <a:p>
                      <a:r>
                        <a:rPr lang="en-GB" sz="1000" dirty="0" err="1" smtClean="0">
                          <a:latin typeface="+mj-lt"/>
                        </a:rPr>
                        <a:t>Jumlah</a:t>
                      </a:r>
                      <a:r>
                        <a:rPr lang="en-GB" sz="1000" dirty="0" smtClean="0">
                          <a:latin typeface="+mj-lt"/>
                        </a:rPr>
                        <a:t> SDM </a:t>
                      </a:r>
                      <a:endParaRPr lang="en-GB" sz="10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+/-</a:t>
                      </a:r>
                      <a:r>
                        <a:rPr lang="en-US" sz="10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42</a:t>
                      </a:r>
                      <a:endParaRPr lang="en-GB" sz="10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/>
                </a:tc>
              </a:tr>
              <a:tr h="899861">
                <a:tc>
                  <a:txBody>
                    <a:bodyPr/>
                    <a:lstStyle/>
                    <a:p>
                      <a:r>
                        <a:rPr lang="en-GB" sz="1000" dirty="0" err="1" smtClean="0">
                          <a:latin typeface="+mj-lt"/>
                        </a:rPr>
                        <a:t>Pencapaian</a:t>
                      </a:r>
                      <a:r>
                        <a:rPr lang="en-GB" sz="1000" dirty="0" smtClean="0">
                          <a:latin typeface="+mj-lt"/>
                        </a:rPr>
                        <a:t> </a:t>
                      </a:r>
                      <a:r>
                        <a:rPr lang="en-GB" sz="1000" dirty="0" err="1" smtClean="0">
                          <a:latin typeface="+mj-lt"/>
                        </a:rPr>
                        <a:t>selama</a:t>
                      </a:r>
                      <a:r>
                        <a:rPr lang="en-GB" sz="1000" dirty="0" smtClean="0">
                          <a:latin typeface="+mj-lt"/>
                        </a:rPr>
                        <a:t> </a:t>
                      </a:r>
                      <a:r>
                        <a:rPr lang="en-GB" sz="1000" dirty="0" err="1" smtClean="0">
                          <a:latin typeface="+mj-lt"/>
                        </a:rPr>
                        <a:t>mengikuti</a:t>
                      </a:r>
                      <a:r>
                        <a:rPr lang="en-GB" sz="1000" dirty="0" smtClean="0">
                          <a:latin typeface="+mj-lt"/>
                        </a:rPr>
                        <a:t> program</a:t>
                      </a:r>
                      <a:endParaRPr lang="en-GB" sz="10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000" baseline="0" dirty="0" smtClean="0">
                          <a:latin typeface="+mj-lt"/>
                        </a:rPr>
                        <a:t>Penetapan target kinerja organisasi, Manejemen Kinerja, Penyesuaian Visi Misi Strategis Pengadaan, Laporan Monitoring dan </a:t>
                      </a:r>
                      <a:r>
                        <a:rPr lang="en-US" sz="1000" baseline="0" dirty="0" smtClean="0">
                          <a:latin typeface="+mj-lt"/>
                        </a:rPr>
                        <a:t>E</a:t>
                      </a:r>
                      <a:r>
                        <a:rPr lang="id-ID" sz="1000" baseline="0" dirty="0" smtClean="0">
                          <a:latin typeface="+mj-lt"/>
                        </a:rPr>
                        <a:t>valuasi, </a:t>
                      </a:r>
                      <a:r>
                        <a:rPr lang="id-ID" sz="1000" baseline="0" dirty="0" err="1" smtClean="0">
                          <a:latin typeface="+mj-lt"/>
                        </a:rPr>
                        <a:t>Website</a:t>
                      </a:r>
                      <a:r>
                        <a:rPr lang="id-ID" sz="1000" baseline="0" dirty="0" smtClean="0">
                          <a:latin typeface="+mj-lt"/>
                        </a:rPr>
                        <a:t> Biro Pengadaan, Penyusunan Program </a:t>
                      </a:r>
                      <a:r>
                        <a:rPr lang="id-ID" sz="1000" baseline="0" dirty="0" err="1" smtClean="0">
                          <a:latin typeface="+mj-lt"/>
                        </a:rPr>
                        <a:t>Bimtek</a:t>
                      </a:r>
                      <a:r>
                        <a:rPr lang="id-ID" sz="1000" baseline="0" dirty="0" smtClean="0">
                          <a:latin typeface="+mj-lt"/>
                        </a:rPr>
                        <a:t> dan Transfer Pengetahuan</a:t>
                      </a:r>
                    </a:p>
                  </a:txBody>
                  <a:tcPr anchor="ctr"/>
                </a:tc>
              </a:tr>
              <a:tr h="406937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+mj-lt"/>
                        </a:rPr>
                        <a:t>Area </a:t>
                      </a:r>
                      <a:r>
                        <a:rPr lang="en-GB" sz="1000" dirty="0" err="1" smtClean="0">
                          <a:latin typeface="+mj-lt"/>
                        </a:rPr>
                        <a:t>Keahlian</a:t>
                      </a:r>
                      <a:endParaRPr lang="en-GB" sz="10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id-ID" sz="1000" baseline="0" dirty="0" err="1" smtClean="0">
                          <a:latin typeface="+mj-lt"/>
                        </a:rPr>
                        <a:t>Bimtek</a:t>
                      </a:r>
                      <a:r>
                        <a:rPr lang="id-ID" sz="1000" baseline="0" dirty="0" smtClean="0">
                          <a:latin typeface="+mj-lt"/>
                        </a:rPr>
                        <a:t> dan Transfer Pengetahuan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id-ID" sz="1000" baseline="0" dirty="0" smtClean="0">
                          <a:latin typeface="+mj-lt"/>
                        </a:rPr>
                        <a:t>Hubungan Pimpinan </a:t>
                      </a:r>
                      <a:r>
                        <a:rPr lang="id-ID" sz="1000" baseline="0" dirty="0" err="1" smtClean="0">
                          <a:latin typeface="+mj-lt"/>
                        </a:rPr>
                        <a:t>denga</a:t>
                      </a:r>
                      <a:r>
                        <a:rPr lang="en-US" sz="1000" baseline="0" dirty="0" smtClean="0">
                          <a:latin typeface="+mj-lt"/>
                        </a:rPr>
                        <a:t>n</a:t>
                      </a:r>
                      <a:r>
                        <a:rPr lang="id-ID" sz="1000" baseline="0" dirty="0" smtClean="0">
                          <a:latin typeface="+mj-lt"/>
                        </a:rPr>
                        <a:t> Pemangku Kepentingan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776259"/>
              </p:ext>
            </p:extLst>
          </p:nvPr>
        </p:nvGraphicFramePr>
        <p:xfrm>
          <a:off x="426246" y="3757961"/>
          <a:ext cx="8405745" cy="975360"/>
        </p:xfrm>
        <a:graphic>
          <a:graphicData uri="http://schemas.openxmlformats.org/drawingml/2006/table">
            <a:tbl>
              <a:tblPr firstRow="1" firstCol="1" bandRow="1"/>
              <a:tblGrid>
                <a:gridCol w="1938629"/>
                <a:gridCol w="6467116"/>
              </a:tblGrid>
              <a:tr h="234812">
                <a:tc>
                  <a:txBody>
                    <a:bodyPr/>
                    <a:lstStyle/>
                    <a:p>
                      <a:r>
                        <a:rPr lang="en-GB" sz="1000" b="1" kern="1200" dirty="0" err="1" smtClean="0">
                          <a:solidFill>
                            <a:schemeClr val="dk1"/>
                          </a:solidFill>
                          <a:latin typeface="+mj-lt"/>
                          <a:ea typeface="+mj-ea"/>
                          <a:cs typeface="+mj-cs"/>
                        </a:rPr>
                        <a:t>Narasumber</a:t>
                      </a:r>
                      <a:r>
                        <a:rPr lang="en-GB" sz="1000" b="1" kern="1200" dirty="0" smtClean="0">
                          <a:solidFill>
                            <a:schemeClr val="dk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GB" sz="1000" b="1" kern="1200" dirty="0" err="1" smtClean="0">
                          <a:solidFill>
                            <a:schemeClr val="dk1"/>
                          </a:solidFill>
                          <a:latin typeface="+mj-lt"/>
                          <a:ea typeface="+mj-ea"/>
                          <a:cs typeface="+mj-cs"/>
                        </a:rPr>
                        <a:t>dari</a:t>
                      </a:r>
                      <a:r>
                        <a:rPr lang="en-GB" sz="1000" b="1" kern="1200" dirty="0" smtClean="0">
                          <a:solidFill>
                            <a:schemeClr val="dk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GB" sz="1000" b="1" kern="1200" dirty="0" err="1" smtClean="0">
                          <a:solidFill>
                            <a:schemeClr val="dk1"/>
                          </a:solidFill>
                          <a:latin typeface="+mj-lt"/>
                          <a:ea typeface="+mj-ea"/>
                          <a:cs typeface="+mj-cs"/>
                        </a:rPr>
                        <a:t>ULP</a:t>
                      </a:r>
                      <a:endParaRPr lang="en-GB" sz="1000" b="1" kern="1200" dirty="0">
                        <a:solidFill>
                          <a:schemeClr val="dk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000" b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Rande</a:t>
                      </a:r>
                      <a:r>
                        <a:rPr lang="en-GB" sz="1000" b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, </a:t>
                      </a:r>
                      <a:r>
                        <a:rPr lang="en-GB" sz="1000" b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Umikun</a:t>
                      </a:r>
                      <a:r>
                        <a:rPr lang="en-GB" sz="1000" b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GB" sz="1000" b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Latifah</a:t>
                      </a:r>
                      <a:r>
                        <a:rPr lang="en-GB" sz="1000" b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, Maria </a:t>
                      </a:r>
                      <a:r>
                        <a:rPr lang="en-GB" sz="1000" b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Tipril</a:t>
                      </a:r>
                      <a:r>
                        <a:rPr lang="en-GB" sz="1000" b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GB" sz="1000" b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Patiung</a:t>
                      </a:r>
                      <a:r>
                        <a:rPr lang="en-GB" sz="1000" b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, </a:t>
                      </a:r>
                      <a:r>
                        <a:rPr lang="en-GB" sz="1000" b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Sarbini</a:t>
                      </a:r>
                      <a:r>
                        <a:rPr lang="en-GB" sz="1000" b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GB" sz="1000" b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Lasamburu</a:t>
                      </a:r>
                      <a:endParaRPr lang="en-GB" sz="1000" b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/>
                </a:tc>
              </a:tr>
              <a:tr h="190458">
                <a:tc rowSpan="3">
                  <a:txBody>
                    <a:bodyPr/>
                    <a:lstStyle/>
                    <a:p>
                      <a:pPr algn="l"/>
                      <a:r>
                        <a:rPr lang="en-GB" sz="1000" dirty="0" err="1" smtClean="0">
                          <a:latin typeface="+mj-lt"/>
                        </a:rPr>
                        <a:t>Kontak</a:t>
                      </a:r>
                      <a:endParaRPr lang="en-GB" sz="10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Email: 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  <a:hlinkClick r:id="rId4"/>
                        </a:rPr>
                        <a:t>blp.kendari@gmail.com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Website : e-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lang.sultraprov.go.id</a:t>
                      </a:r>
                      <a:endParaRPr lang="en-GB" sz="10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/>
                </a:tc>
              </a:tr>
              <a:tr h="190458">
                <a:tc vMerge="1"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Telepon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: (0401) 3135244 / 081341717035</a:t>
                      </a:r>
                      <a:endParaRPr lang="en-GB" sz="10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/>
                </a:tc>
              </a:tr>
              <a:tr h="234812">
                <a:tc vMerge="1"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Kompleks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Bumi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Praja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Anduonohu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Gedung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III 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Lantai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3 </a:t>
                      </a:r>
                      <a:r>
                        <a:rPr lang="en-GB" sz="1000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Kendari</a:t>
                      </a:r>
                      <a:r>
                        <a:rPr lang="en-GB" sz="1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 Sulawesi Tenggara 93232</a:t>
                      </a:r>
                      <a:endParaRPr lang="en-GB" sz="10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43" name="Group 42"/>
          <p:cNvGrpSpPr/>
          <p:nvPr/>
        </p:nvGrpSpPr>
        <p:grpSpPr>
          <a:xfrm>
            <a:off x="5352271" y="1247203"/>
            <a:ext cx="3479721" cy="2465002"/>
            <a:chOff x="4954047" y="1841122"/>
            <a:chExt cx="4563337" cy="3267326"/>
          </a:xfrm>
        </p:grpSpPr>
        <p:sp>
          <p:nvSpPr>
            <p:cNvPr id="44" name="Rectangle 43"/>
            <p:cNvSpPr/>
            <p:nvPr/>
          </p:nvSpPr>
          <p:spPr>
            <a:xfrm>
              <a:off x="4954047" y="1841122"/>
              <a:ext cx="4563337" cy="3267326"/>
            </a:xfrm>
            <a:prstGeom prst="rect">
              <a:avLst/>
            </a:prstGeom>
            <a:noFill/>
            <a:ln w="12700">
              <a:solidFill>
                <a:schemeClr val="accent1"/>
              </a:solidFill>
            </a:ln>
          </p:spPr>
          <p:txBody>
            <a:bodyPr vert="horz" wrap="square" lIns="91440" tIns="45720" rIns="91440" bIns="45720" rtlCol="0" anchor="ctr">
              <a:noAutofit/>
            </a:bodyPr>
            <a:lstStyle/>
            <a:p>
              <a:pPr algn="ctr"/>
              <a:endParaRPr lang="en-GB" dirty="0" smtClean="0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5101886" y="2938077"/>
              <a:ext cx="4255478" cy="1566767"/>
              <a:chOff x="5101886" y="2938077"/>
              <a:chExt cx="4255478" cy="1566767"/>
            </a:xfrm>
          </p:grpSpPr>
          <p:grpSp>
            <p:nvGrpSpPr>
              <p:cNvPr id="47" name="Group 54"/>
              <p:cNvGrpSpPr>
                <a:grpSpLocks/>
              </p:cNvGrpSpPr>
              <p:nvPr/>
            </p:nvGrpSpPr>
            <p:grpSpPr bwMode="auto">
              <a:xfrm>
                <a:off x="5101886" y="3103527"/>
                <a:ext cx="4255478" cy="1401317"/>
                <a:chOff x="1819" y="3088"/>
                <a:chExt cx="1809" cy="559"/>
              </a:xfrm>
              <a:solidFill>
                <a:srgbClr val="C0BAA7"/>
              </a:solidFill>
            </p:grpSpPr>
            <p:sp>
              <p:nvSpPr>
                <p:cNvPr id="52" name="Freeform 55"/>
                <p:cNvSpPr>
                  <a:spLocks/>
                </p:cNvSpPr>
                <p:nvPr/>
              </p:nvSpPr>
              <p:spPr bwMode="auto">
                <a:xfrm>
                  <a:off x="2007" y="3428"/>
                  <a:ext cx="39" cy="46"/>
                </a:xfrm>
                <a:custGeom>
                  <a:avLst/>
                  <a:gdLst>
                    <a:gd name="T0" fmla="*/ 39 w 39"/>
                    <a:gd name="T1" fmla="*/ 5 h 46"/>
                    <a:gd name="T2" fmla="*/ 21 w 39"/>
                    <a:gd name="T3" fmla="*/ 0 h 46"/>
                    <a:gd name="T4" fmla="*/ 7 w 39"/>
                    <a:gd name="T5" fmla="*/ 6 h 46"/>
                    <a:gd name="T6" fmla="*/ 4 w 39"/>
                    <a:gd name="T7" fmla="*/ 13 h 46"/>
                    <a:gd name="T8" fmla="*/ 0 w 39"/>
                    <a:gd name="T9" fmla="*/ 30 h 46"/>
                    <a:gd name="T10" fmla="*/ 2 w 39"/>
                    <a:gd name="T11" fmla="*/ 46 h 46"/>
                    <a:gd name="T12" fmla="*/ 27 w 39"/>
                    <a:gd name="T13" fmla="*/ 40 h 46"/>
                    <a:gd name="T14" fmla="*/ 39 w 39"/>
                    <a:gd name="T15" fmla="*/ 27 h 46"/>
                    <a:gd name="T16" fmla="*/ 39 w 39"/>
                    <a:gd name="T17" fmla="*/ 5 h 4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39"/>
                    <a:gd name="T28" fmla="*/ 0 h 46"/>
                    <a:gd name="T29" fmla="*/ 39 w 39"/>
                    <a:gd name="T30" fmla="*/ 46 h 4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39" h="46">
                      <a:moveTo>
                        <a:pt x="39" y="5"/>
                      </a:moveTo>
                      <a:lnTo>
                        <a:pt x="21" y="0"/>
                      </a:lnTo>
                      <a:lnTo>
                        <a:pt x="7" y="6"/>
                      </a:lnTo>
                      <a:lnTo>
                        <a:pt x="4" y="13"/>
                      </a:lnTo>
                      <a:lnTo>
                        <a:pt x="0" y="30"/>
                      </a:lnTo>
                      <a:lnTo>
                        <a:pt x="2" y="46"/>
                      </a:lnTo>
                      <a:lnTo>
                        <a:pt x="27" y="40"/>
                      </a:lnTo>
                      <a:lnTo>
                        <a:pt x="39" y="27"/>
                      </a:lnTo>
                      <a:lnTo>
                        <a:pt x="39" y="5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3" name="Freeform 56"/>
                <p:cNvSpPr>
                  <a:spLocks/>
                </p:cNvSpPr>
                <p:nvPr/>
              </p:nvSpPr>
              <p:spPr bwMode="auto">
                <a:xfrm>
                  <a:off x="1931" y="3354"/>
                  <a:ext cx="47" cy="53"/>
                </a:xfrm>
                <a:custGeom>
                  <a:avLst/>
                  <a:gdLst>
                    <a:gd name="T0" fmla="*/ 0 w 47"/>
                    <a:gd name="T1" fmla="*/ 6 h 53"/>
                    <a:gd name="T2" fmla="*/ 21 w 47"/>
                    <a:gd name="T3" fmla="*/ 0 h 53"/>
                    <a:gd name="T4" fmla="*/ 38 w 47"/>
                    <a:gd name="T5" fmla="*/ 8 h 53"/>
                    <a:gd name="T6" fmla="*/ 43 w 47"/>
                    <a:gd name="T7" fmla="*/ 14 h 53"/>
                    <a:gd name="T8" fmla="*/ 47 w 47"/>
                    <a:gd name="T9" fmla="*/ 35 h 53"/>
                    <a:gd name="T10" fmla="*/ 43 w 47"/>
                    <a:gd name="T11" fmla="*/ 53 h 53"/>
                    <a:gd name="T12" fmla="*/ 14 w 47"/>
                    <a:gd name="T13" fmla="*/ 46 h 53"/>
                    <a:gd name="T14" fmla="*/ 0 w 47"/>
                    <a:gd name="T15" fmla="*/ 30 h 53"/>
                    <a:gd name="T16" fmla="*/ 0 w 47"/>
                    <a:gd name="T17" fmla="*/ 6 h 5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47"/>
                    <a:gd name="T28" fmla="*/ 0 h 53"/>
                    <a:gd name="T29" fmla="*/ 47 w 47"/>
                    <a:gd name="T30" fmla="*/ 53 h 53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47" h="53">
                      <a:moveTo>
                        <a:pt x="0" y="6"/>
                      </a:moveTo>
                      <a:lnTo>
                        <a:pt x="21" y="0"/>
                      </a:lnTo>
                      <a:lnTo>
                        <a:pt x="38" y="8"/>
                      </a:lnTo>
                      <a:lnTo>
                        <a:pt x="43" y="14"/>
                      </a:lnTo>
                      <a:lnTo>
                        <a:pt x="47" y="35"/>
                      </a:lnTo>
                      <a:lnTo>
                        <a:pt x="43" y="53"/>
                      </a:lnTo>
                      <a:lnTo>
                        <a:pt x="14" y="46"/>
                      </a:lnTo>
                      <a:lnTo>
                        <a:pt x="0" y="3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4" name="Freeform 57"/>
                <p:cNvSpPr>
                  <a:spLocks/>
                </p:cNvSpPr>
                <p:nvPr/>
              </p:nvSpPr>
              <p:spPr bwMode="auto">
                <a:xfrm>
                  <a:off x="1884" y="3275"/>
                  <a:ext cx="45" cy="64"/>
                </a:xfrm>
                <a:custGeom>
                  <a:avLst/>
                  <a:gdLst>
                    <a:gd name="T0" fmla="*/ 45 w 45"/>
                    <a:gd name="T1" fmla="*/ 8 h 64"/>
                    <a:gd name="T2" fmla="*/ 24 w 45"/>
                    <a:gd name="T3" fmla="*/ 0 h 64"/>
                    <a:gd name="T4" fmla="*/ 8 w 45"/>
                    <a:gd name="T5" fmla="*/ 10 h 64"/>
                    <a:gd name="T6" fmla="*/ 3 w 45"/>
                    <a:gd name="T7" fmla="*/ 19 h 64"/>
                    <a:gd name="T8" fmla="*/ 0 w 45"/>
                    <a:gd name="T9" fmla="*/ 42 h 64"/>
                    <a:gd name="T10" fmla="*/ 3 w 45"/>
                    <a:gd name="T11" fmla="*/ 64 h 64"/>
                    <a:gd name="T12" fmla="*/ 33 w 45"/>
                    <a:gd name="T13" fmla="*/ 55 h 64"/>
                    <a:gd name="T14" fmla="*/ 45 w 45"/>
                    <a:gd name="T15" fmla="*/ 39 h 64"/>
                    <a:gd name="T16" fmla="*/ 45 w 45"/>
                    <a:gd name="T17" fmla="*/ 8 h 6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45"/>
                    <a:gd name="T28" fmla="*/ 0 h 64"/>
                    <a:gd name="T29" fmla="*/ 45 w 45"/>
                    <a:gd name="T30" fmla="*/ 64 h 6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45" h="64">
                      <a:moveTo>
                        <a:pt x="45" y="8"/>
                      </a:moveTo>
                      <a:lnTo>
                        <a:pt x="24" y="0"/>
                      </a:lnTo>
                      <a:lnTo>
                        <a:pt x="8" y="10"/>
                      </a:lnTo>
                      <a:lnTo>
                        <a:pt x="3" y="19"/>
                      </a:lnTo>
                      <a:lnTo>
                        <a:pt x="0" y="42"/>
                      </a:lnTo>
                      <a:lnTo>
                        <a:pt x="3" y="64"/>
                      </a:lnTo>
                      <a:lnTo>
                        <a:pt x="33" y="55"/>
                      </a:lnTo>
                      <a:lnTo>
                        <a:pt x="45" y="39"/>
                      </a:lnTo>
                      <a:lnTo>
                        <a:pt x="45" y="8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5" name="Freeform 58"/>
                <p:cNvSpPr>
                  <a:spLocks/>
                </p:cNvSpPr>
                <p:nvPr/>
              </p:nvSpPr>
              <p:spPr bwMode="auto">
                <a:xfrm>
                  <a:off x="1847" y="3203"/>
                  <a:ext cx="45" cy="64"/>
                </a:xfrm>
                <a:custGeom>
                  <a:avLst/>
                  <a:gdLst>
                    <a:gd name="T0" fmla="*/ 45 w 45"/>
                    <a:gd name="T1" fmla="*/ 58 h 64"/>
                    <a:gd name="T2" fmla="*/ 25 w 45"/>
                    <a:gd name="T3" fmla="*/ 64 h 64"/>
                    <a:gd name="T4" fmla="*/ 9 w 45"/>
                    <a:gd name="T5" fmla="*/ 54 h 64"/>
                    <a:gd name="T6" fmla="*/ 4 w 45"/>
                    <a:gd name="T7" fmla="*/ 46 h 64"/>
                    <a:gd name="T8" fmla="*/ 0 w 45"/>
                    <a:gd name="T9" fmla="*/ 22 h 64"/>
                    <a:gd name="T10" fmla="*/ 2 w 45"/>
                    <a:gd name="T11" fmla="*/ 0 h 64"/>
                    <a:gd name="T12" fmla="*/ 31 w 45"/>
                    <a:gd name="T13" fmla="*/ 9 h 64"/>
                    <a:gd name="T14" fmla="*/ 45 w 45"/>
                    <a:gd name="T15" fmla="*/ 27 h 64"/>
                    <a:gd name="T16" fmla="*/ 45 w 45"/>
                    <a:gd name="T17" fmla="*/ 58 h 6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45"/>
                    <a:gd name="T28" fmla="*/ 0 h 64"/>
                    <a:gd name="T29" fmla="*/ 45 w 45"/>
                    <a:gd name="T30" fmla="*/ 64 h 64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45" h="64">
                      <a:moveTo>
                        <a:pt x="45" y="58"/>
                      </a:moveTo>
                      <a:lnTo>
                        <a:pt x="25" y="64"/>
                      </a:lnTo>
                      <a:lnTo>
                        <a:pt x="9" y="54"/>
                      </a:lnTo>
                      <a:lnTo>
                        <a:pt x="4" y="46"/>
                      </a:lnTo>
                      <a:lnTo>
                        <a:pt x="0" y="22"/>
                      </a:lnTo>
                      <a:lnTo>
                        <a:pt x="2" y="0"/>
                      </a:lnTo>
                      <a:lnTo>
                        <a:pt x="31" y="9"/>
                      </a:lnTo>
                      <a:lnTo>
                        <a:pt x="45" y="27"/>
                      </a:lnTo>
                      <a:lnTo>
                        <a:pt x="45" y="58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6" name="Freeform 59"/>
                <p:cNvSpPr>
                  <a:spLocks/>
                </p:cNvSpPr>
                <p:nvPr/>
              </p:nvSpPr>
              <p:spPr bwMode="auto">
                <a:xfrm>
                  <a:off x="1819" y="3088"/>
                  <a:ext cx="420" cy="427"/>
                </a:xfrm>
                <a:custGeom>
                  <a:avLst/>
                  <a:gdLst>
                    <a:gd name="T0" fmla="*/ 7 w 420"/>
                    <a:gd name="T1" fmla="*/ 0 h 427"/>
                    <a:gd name="T2" fmla="*/ 40 w 420"/>
                    <a:gd name="T3" fmla="*/ 18 h 427"/>
                    <a:gd name="T4" fmla="*/ 65 w 420"/>
                    <a:gd name="T5" fmla="*/ 15 h 427"/>
                    <a:gd name="T6" fmla="*/ 87 w 420"/>
                    <a:gd name="T7" fmla="*/ 18 h 427"/>
                    <a:gd name="T8" fmla="*/ 114 w 420"/>
                    <a:gd name="T9" fmla="*/ 57 h 427"/>
                    <a:gd name="T10" fmla="*/ 115 w 420"/>
                    <a:gd name="T11" fmla="*/ 78 h 427"/>
                    <a:gd name="T12" fmla="*/ 141 w 420"/>
                    <a:gd name="T13" fmla="*/ 92 h 427"/>
                    <a:gd name="T14" fmla="*/ 166 w 420"/>
                    <a:gd name="T15" fmla="*/ 90 h 427"/>
                    <a:gd name="T16" fmla="*/ 176 w 420"/>
                    <a:gd name="T17" fmla="*/ 108 h 427"/>
                    <a:gd name="T18" fmla="*/ 190 w 420"/>
                    <a:gd name="T19" fmla="*/ 110 h 427"/>
                    <a:gd name="T20" fmla="*/ 202 w 420"/>
                    <a:gd name="T21" fmla="*/ 126 h 427"/>
                    <a:gd name="T22" fmla="*/ 220 w 420"/>
                    <a:gd name="T23" fmla="*/ 127 h 427"/>
                    <a:gd name="T24" fmla="*/ 234 w 420"/>
                    <a:gd name="T25" fmla="*/ 147 h 427"/>
                    <a:gd name="T26" fmla="*/ 258 w 420"/>
                    <a:gd name="T27" fmla="*/ 156 h 427"/>
                    <a:gd name="T28" fmla="*/ 265 w 420"/>
                    <a:gd name="T29" fmla="*/ 174 h 427"/>
                    <a:gd name="T30" fmla="*/ 296 w 420"/>
                    <a:gd name="T31" fmla="*/ 174 h 427"/>
                    <a:gd name="T32" fmla="*/ 319 w 420"/>
                    <a:gd name="T33" fmla="*/ 187 h 427"/>
                    <a:gd name="T34" fmla="*/ 333 w 420"/>
                    <a:gd name="T35" fmla="*/ 211 h 427"/>
                    <a:gd name="T36" fmla="*/ 316 w 420"/>
                    <a:gd name="T37" fmla="*/ 214 h 427"/>
                    <a:gd name="T38" fmla="*/ 307 w 420"/>
                    <a:gd name="T39" fmla="*/ 224 h 427"/>
                    <a:gd name="T40" fmla="*/ 345 w 420"/>
                    <a:gd name="T41" fmla="*/ 237 h 427"/>
                    <a:gd name="T42" fmla="*/ 354 w 420"/>
                    <a:gd name="T43" fmla="*/ 255 h 427"/>
                    <a:gd name="T44" fmla="*/ 370 w 420"/>
                    <a:gd name="T45" fmla="*/ 271 h 427"/>
                    <a:gd name="T46" fmla="*/ 371 w 420"/>
                    <a:gd name="T47" fmla="*/ 284 h 427"/>
                    <a:gd name="T48" fmla="*/ 385 w 420"/>
                    <a:gd name="T49" fmla="*/ 285 h 427"/>
                    <a:gd name="T50" fmla="*/ 420 w 420"/>
                    <a:gd name="T51" fmla="*/ 309 h 427"/>
                    <a:gd name="T52" fmla="*/ 410 w 420"/>
                    <a:gd name="T53" fmla="*/ 322 h 427"/>
                    <a:gd name="T54" fmla="*/ 411 w 420"/>
                    <a:gd name="T55" fmla="*/ 337 h 427"/>
                    <a:gd name="T56" fmla="*/ 418 w 420"/>
                    <a:gd name="T57" fmla="*/ 348 h 427"/>
                    <a:gd name="T58" fmla="*/ 420 w 420"/>
                    <a:gd name="T59" fmla="*/ 407 h 427"/>
                    <a:gd name="T60" fmla="*/ 399 w 420"/>
                    <a:gd name="T61" fmla="*/ 404 h 427"/>
                    <a:gd name="T62" fmla="*/ 380 w 420"/>
                    <a:gd name="T63" fmla="*/ 404 h 427"/>
                    <a:gd name="T64" fmla="*/ 380 w 420"/>
                    <a:gd name="T65" fmla="*/ 427 h 427"/>
                    <a:gd name="T66" fmla="*/ 347 w 420"/>
                    <a:gd name="T67" fmla="*/ 403 h 427"/>
                    <a:gd name="T68" fmla="*/ 293 w 420"/>
                    <a:gd name="T69" fmla="*/ 375 h 427"/>
                    <a:gd name="T70" fmla="*/ 262 w 420"/>
                    <a:gd name="T71" fmla="*/ 337 h 427"/>
                    <a:gd name="T72" fmla="*/ 215 w 420"/>
                    <a:gd name="T73" fmla="*/ 301 h 427"/>
                    <a:gd name="T74" fmla="*/ 202 w 420"/>
                    <a:gd name="T75" fmla="*/ 253 h 427"/>
                    <a:gd name="T76" fmla="*/ 176 w 420"/>
                    <a:gd name="T77" fmla="*/ 234 h 427"/>
                    <a:gd name="T78" fmla="*/ 152 w 420"/>
                    <a:gd name="T79" fmla="*/ 203 h 427"/>
                    <a:gd name="T80" fmla="*/ 155 w 420"/>
                    <a:gd name="T81" fmla="*/ 173 h 427"/>
                    <a:gd name="T82" fmla="*/ 100 w 420"/>
                    <a:gd name="T83" fmla="*/ 132 h 427"/>
                    <a:gd name="T84" fmla="*/ 98 w 420"/>
                    <a:gd name="T85" fmla="*/ 113 h 427"/>
                    <a:gd name="T86" fmla="*/ 87 w 420"/>
                    <a:gd name="T87" fmla="*/ 99 h 427"/>
                    <a:gd name="T88" fmla="*/ 58 w 420"/>
                    <a:gd name="T89" fmla="*/ 100 h 427"/>
                    <a:gd name="T90" fmla="*/ 51 w 420"/>
                    <a:gd name="T91" fmla="*/ 86 h 427"/>
                    <a:gd name="T92" fmla="*/ 2 w 420"/>
                    <a:gd name="T93" fmla="*/ 37 h 427"/>
                    <a:gd name="T94" fmla="*/ 0 w 420"/>
                    <a:gd name="T95" fmla="*/ 21 h 427"/>
                    <a:gd name="T96" fmla="*/ 7 w 420"/>
                    <a:gd name="T97" fmla="*/ 0 h 427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w 420"/>
                    <a:gd name="T148" fmla="*/ 0 h 427"/>
                    <a:gd name="T149" fmla="*/ 420 w 420"/>
                    <a:gd name="T150" fmla="*/ 427 h 427"/>
                  </a:gdLst>
                  <a:ahLst/>
                  <a:cxnLst>
                    <a:cxn ang="T98">
                      <a:pos x="T0" y="T1"/>
                    </a:cxn>
                    <a:cxn ang="T99">
                      <a:pos x="T2" y="T3"/>
                    </a:cxn>
                    <a:cxn ang="T100">
                      <a:pos x="T4" y="T5"/>
                    </a:cxn>
                    <a:cxn ang="T101">
                      <a:pos x="T6" y="T7"/>
                    </a:cxn>
                    <a:cxn ang="T102">
                      <a:pos x="T8" y="T9"/>
                    </a:cxn>
                    <a:cxn ang="T103">
                      <a:pos x="T10" y="T11"/>
                    </a:cxn>
                    <a:cxn ang="T104">
                      <a:pos x="T12" y="T13"/>
                    </a:cxn>
                    <a:cxn ang="T105">
                      <a:pos x="T14" y="T15"/>
                    </a:cxn>
                    <a:cxn ang="T106">
                      <a:pos x="T16" y="T17"/>
                    </a:cxn>
                    <a:cxn ang="T107">
                      <a:pos x="T18" y="T19"/>
                    </a:cxn>
                    <a:cxn ang="T108">
                      <a:pos x="T20" y="T21"/>
                    </a:cxn>
                    <a:cxn ang="T109">
                      <a:pos x="T22" y="T23"/>
                    </a:cxn>
                    <a:cxn ang="T110">
                      <a:pos x="T24" y="T25"/>
                    </a:cxn>
                    <a:cxn ang="T111">
                      <a:pos x="T26" y="T27"/>
                    </a:cxn>
                    <a:cxn ang="T112">
                      <a:pos x="T28" y="T29"/>
                    </a:cxn>
                    <a:cxn ang="T113">
                      <a:pos x="T30" y="T31"/>
                    </a:cxn>
                    <a:cxn ang="T114">
                      <a:pos x="T32" y="T33"/>
                    </a:cxn>
                    <a:cxn ang="T115">
                      <a:pos x="T34" y="T35"/>
                    </a:cxn>
                    <a:cxn ang="T116">
                      <a:pos x="T36" y="T37"/>
                    </a:cxn>
                    <a:cxn ang="T117">
                      <a:pos x="T38" y="T39"/>
                    </a:cxn>
                    <a:cxn ang="T118">
                      <a:pos x="T40" y="T41"/>
                    </a:cxn>
                    <a:cxn ang="T119">
                      <a:pos x="T42" y="T43"/>
                    </a:cxn>
                    <a:cxn ang="T120">
                      <a:pos x="T44" y="T45"/>
                    </a:cxn>
                    <a:cxn ang="T121">
                      <a:pos x="T46" y="T47"/>
                    </a:cxn>
                    <a:cxn ang="T122">
                      <a:pos x="T48" y="T49"/>
                    </a:cxn>
                    <a:cxn ang="T123">
                      <a:pos x="T50" y="T51"/>
                    </a:cxn>
                    <a:cxn ang="T124">
                      <a:pos x="T52" y="T53"/>
                    </a:cxn>
                    <a:cxn ang="T125">
                      <a:pos x="T54" y="T55"/>
                    </a:cxn>
                    <a:cxn ang="T126">
                      <a:pos x="T56" y="T57"/>
                    </a:cxn>
                    <a:cxn ang="T127">
                      <a:pos x="T58" y="T59"/>
                    </a:cxn>
                    <a:cxn ang="T128">
                      <a:pos x="T60" y="T61"/>
                    </a:cxn>
                    <a:cxn ang="T129">
                      <a:pos x="T62" y="T63"/>
                    </a:cxn>
                    <a:cxn ang="T130">
                      <a:pos x="T64" y="T65"/>
                    </a:cxn>
                    <a:cxn ang="T131">
                      <a:pos x="T66" y="T67"/>
                    </a:cxn>
                    <a:cxn ang="T132">
                      <a:pos x="T68" y="T69"/>
                    </a:cxn>
                    <a:cxn ang="T133">
                      <a:pos x="T70" y="T71"/>
                    </a:cxn>
                    <a:cxn ang="T134">
                      <a:pos x="T72" y="T73"/>
                    </a:cxn>
                    <a:cxn ang="T135">
                      <a:pos x="T74" y="T75"/>
                    </a:cxn>
                    <a:cxn ang="T136">
                      <a:pos x="T76" y="T77"/>
                    </a:cxn>
                    <a:cxn ang="T137">
                      <a:pos x="T78" y="T79"/>
                    </a:cxn>
                    <a:cxn ang="T138">
                      <a:pos x="T80" y="T81"/>
                    </a:cxn>
                    <a:cxn ang="T139">
                      <a:pos x="T82" y="T83"/>
                    </a:cxn>
                    <a:cxn ang="T140">
                      <a:pos x="T84" y="T85"/>
                    </a:cxn>
                    <a:cxn ang="T141">
                      <a:pos x="T86" y="T87"/>
                    </a:cxn>
                    <a:cxn ang="T142">
                      <a:pos x="T88" y="T89"/>
                    </a:cxn>
                    <a:cxn ang="T143">
                      <a:pos x="T90" y="T91"/>
                    </a:cxn>
                    <a:cxn ang="T144">
                      <a:pos x="T92" y="T93"/>
                    </a:cxn>
                    <a:cxn ang="T145">
                      <a:pos x="T94" y="T95"/>
                    </a:cxn>
                    <a:cxn ang="T146">
                      <a:pos x="T96" y="T97"/>
                    </a:cxn>
                  </a:cxnLst>
                  <a:rect l="T147" t="T148" r="T149" b="T150"/>
                  <a:pathLst>
                    <a:path w="420" h="427">
                      <a:moveTo>
                        <a:pt x="7" y="0"/>
                      </a:moveTo>
                      <a:lnTo>
                        <a:pt x="40" y="18"/>
                      </a:lnTo>
                      <a:lnTo>
                        <a:pt x="65" y="15"/>
                      </a:lnTo>
                      <a:lnTo>
                        <a:pt x="87" y="18"/>
                      </a:lnTo>
                      <a:lnTo>
                        <a:pt x="114" y="57"/>
                      </a:lnTo>
                      <a:lnTo>
                        <a:pt x="115" y="78"/>
                      </a:lnTo>
                      <a:lnTo>
                        <a:pt x="141" y="92"/>
                      </a:lnTo>
                      <a:lnTo>
                        <a:pt x="166" y="90"/>
                      </a:lnTo>
                      <a:lnTo>
                        <a:pt x="176" y="108"/>
                      </a:lnTo>
                      <a:lnTo>
                        <a:pt x="190" y="110"/>
                      </a:lnTo>
                      <a:lnTo>
                        <a:pt x="202" y="126"/>
                      </a:lnTo>
                      <a:lnTo>
                        <a:pt x="220" y="127"/>
                      </a:lnTo>
                      <a:lnTo>
                        <a:pt x="234" y="147"/>
                      </a:lnTo>
                      <a:lnTo>
                        <a:pt x="258" y="156"/>
                      </a:lnTo>
                      <a:lnTo>
                        <a:pt x="265" y="174"/>
                      </a:lnTo>
                      <a:lnTo>
                        <a:pt x="296" y="174"/>
                      </a:lnTo>
                      <a:lnTo>
                        <a:pt x="319" y="187"/>
                      </a:lnTo>
                      <a:lnTo>
                        <a:pt x="333" y="211"/>
                      </a:lnTo>
                      <a:lnTo>
                        <a:pt x="316" y="214"/>
                      </a:lnTo>
                      <a:lnTo>
                        <a:pt x="307" y="224"/>
                      </a:lnTo>
                      <a:lnTo>
                        <a:pt x="345" y="237"/>
                      </a:lnTo>
                      <a:lnTo>
                        <a:pt x="354" y="255"/>
                      </a:lnTo>
                      <a:lnTo>
                        <a:pt x="370" y="271"/>
                      </a:lnTo>
                      <a:lnTo>
                        <a:pt x="371" y="284"/>
                      </a:lnTo>
                      <a:lnTo>
                        <a:pt x="385" y="285"/>
                      </a:lnTo>
                      <a:lnTo>
                        <a:pt x="420" y="309"/>
                      </a:lnTo>
                      <a:lnTo>
                        <a:pt x="410" y="322"/>
                      </a:lnTo>
                      <a:lnTo>
                        <a:pt x="411" y="337"/>
                      </a:lnTo>
                      <a:lnTo>
                        <a:pt x="418" y="348"/>
                      </a:lnTo>
                      <a:lnTo>
                        <a:pt x="420" y="407"/>
                      </a:lnTo>
                      <a:lnTo>
                        <a:pt x="399" y="404"/>
                      </a:lnTo>
                      <a:lnTo>
                        <a:pt x="380" y="404"/>
                      </a:lnTo>
                      <a:lnTo>
                        <a:pt x="380" y="427"/>
                      </a:lnTo>
                      <a:lnTo>
                        <a:pt x="347" y="403"/>
                      </a:lnTo>
                      <a:lnTo>
                        <a:pt x="293" y="375"/>
                      </a:lnTo>
                      <a:lnTo>
                        <a:pt x="262" y="337"/>
                      </a:lnTo>
                      <a:lnTo>
                        <a:pt x="215" y="301"/>
                      </a:lnTo>
                      <a:lnTo>
                        <a:pt x="202" y="253"/>
                      </a:lnTo>
                      <a:lnTo>
                        <a:pt x="176" y="234"/>
                      </a:lnTo>
                      <a:lnTo>
                        <a:pt x="152" y="203"/>
                      </a:lnTo>
                      <a:lnTo>
                        <a:pt x="155" y="173"/>
                      </a:lnTo>
                      <a:lnTo>
                        <a:pt x="100" y="132"/>
                      </a:lnTo>
                      <a:lnTo>
                        <a:pt x="98" y="113"/>
                      </a:lnTo>
                      <a:lnTo>
                        <a:pt x="87" y="99"/>
                      </a:lnTo>
                      <a:lnTo>
                        <a:pt x="58" y="100"/>
                      </a:lnTo>
                      <a:lnTo>
                        <a:pt x="51" y="86"/>
                      </a:lnTo>
                      <a:lnTo>
                        <a:pt x="2" y="37"/>
                      </a:lnTo>
                      <a:lnTo>
                        <a:pt x="0" y="21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7" name="Freeform 60"/>
                <p:cNvSpPr>
                  <a:spLocks/>
                </p:cNvSpPr>
                <p:nvPr/>
              </p:nvSpPr>
              <p:spPr bwMode="auto">
                <a:xfrm>
                  <a:off x="3539" y="3338"/>
                  <a:ext cx="89" cy="262"/>
                </a:xfrm>
                <a:custGeom>
                  <a:avLst/>
                  <a:gdLst>
                    <a:gd name="T0" fmla="*/ 89 w 89"/>
                    <a:gd name="T1" fmla="*/ 14 h 262"/>
                    <a:gd name="T2" fmla="*/ 51 w 89"/>
                    <a:gd name="T3" fmla="*/ 0 h 262"/>
                    <a:gd name="T4" fmla="*/ 51 w 89"/>
                    <a:gd name="T5" fmla="*/ 13 h 262"/>
                    <a:gd name="T6" fmla="*/ 25 w 89"/>
                    <a:gd name="T7" fmla="*/ 1 h 262"/>
                    <a:gd name="T8" fmla="*/ 25 w 89"/>
                    <a:gd name="T9" fmla="*/ 122 h 262"/>
                    <a:gd name="T10" fmla="*/ 0 w 89"/>
                    <a:gd name="T11" fmla="*/ 136 h 262"/>
                    <a:gd name="T12" fmla="*/ 25 w 89"/>
                    <a:gd name="T13" fmla="*/ 149 h 262"/>
                    <a:gd name="T14" fmla="*/ 25 w 89"/>
                    <a:gd name="T15" fmla="*/ 230 h 262"/>
                    <a:gd name="T16" fmla="*/ 32 w 89"/>
                    <a:gd name="T17" fmla="*/ 247 h 262"/>
                    <a:gd name="T18" fmla="*/ 51 w 89"/>
                    <a:gd name="T19" fmla="*/ 257 h 262"/>
                    <a:gd name="T20" fmla="*/ 51 w 89"/>
                    <a:gd name="T21" fmla="*/ 262 h 262"/>
                    <a:gd name="T22" fmla="*/ 89 w 89"/>
                    <a:gd name="T23" fmla="*/ 262 h 262"/>
                    <a:gd name="T24" fmla="*/ 89 w 89"/>
                    <a:gd name="T25" fmla="*/ 14 h 26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89"/>
                    <a:gd name="T40" fmla="*/ 0 h 262"/>
                    <a:gd name="T41" fmla="*/ 89 w 89"/>
                    <a:gd name="T42" fmla="*/ 262 h 262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89" h="262">
                      <a:moveTo>
                        <a:pt x="89" y="14"/>
                      </a:moveTo>
                      <a:lnTo>
                        <a:pt x="51" y="0"/>
                      </a:lnTo>
                      <a:lnTo>
                        <a:pt x="51" y="13"/>
                      </a:lnTo>
                      <a:lnTo>
                        <a:pt x="25" y="1"/>
                      </a:lnTo>
                      <a:lnTo>
                        <a:pt x="25" y="122"/>
                      </a:lnTo>
                      <a:lnTo>
                        <a:pt x="0" y="136"/>
                      </a:lnTo>
                      <a:lnTo>
                        <a:pt x="25" y="149"/>
                      </a:lnTo>
                      <a:lnTo>
                        <a:pt x="25" y="230"/>
                      </a:lnTo>
                      <a:lnTo>
                        <a:pt x="32" y="247"/>
                      </a:lnTo>
                      <a:lnTo>
                        <a:pt x="51" y="257"/>
                      </a:lnTo>
                      <a:lnTo>
                        <a:pt x="51" y="262"/>
                      </a:lnTo>
                      <a:lnTo>
                        <a:pt x="89" y="262"/>
                      </a:lnTo>
                      <a:lnTo>
                        <a:pt x="89" y="14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8" name="Freeform 61"/>
                <p:cNvSpPr>
                  <a:spLocks/>
                </p:cNvSpPr>
                <p:nvPr/>
              </p:nvSpPr>
              <p:spPr bwMode="auto">
                <a:xfrm>
                  <a:off x="3198" y="3252"/>
                  <a:ext cx="366" cy="316"/>
                </a:xfrm>
                <a:custGeom>
                  <a:avLst/>
                  <a:gdLst>
                    <a:gd name="T0" fmla="*/ 366 w 366"/>
                    <a:gd name="T1" fmla="*/ 87 h 316"/>
                    <a:gd name="T2" fmla="*/ 366 w 366"/>
                    <a:gd name="T3" fmla="*/ 211 h 316"/>
                    <a:gd name="T4" fmla="*/ 341 w 366"/>
                    <a:gd name="T5" fmla="*/ 222 h 316"/>
                    <a:gd name="T6" fmla="*/ 366 w 366"/>
                    <a:gd name="T7" fmla="*/ 235 h 316"/>
                    <a:gd name="T8" fmla="*/ 366 w 366"/>
                    <a:gd name="T9" fmla="*/ 316 h 316"/>
                    <a:gd name="T10" fmla="*/ 343 w 366"/>
                    <a:gd name="T11" fmla="*/ 290 h 316"/>
                    <a:gd name="T12" fmla="*/ 322 w 366"/>
                    <a:gd name="T13" fmla="*/ 290 h 316"/>
                    <a:gd name="T14" fmla="*/ 301 w 366"/>
                    <a:gd name="T15" fmla="*/ 267 h 316"/>
                    <a:gd name="T16" fmla="*/ 301 w 366"/>
                    <a:gd name="T17" fmla="*/ 255 h 316"/>
                    <a:gd name="T18" fmla="*/ 294 w 366"/>
                    <a:gd name="T19" fmla="*/ 234 h 316"/>
                    <a:gd name="T20" fmla="*/ 270 w 366"/>
                    <a:gd name="T21" fmla="*/ 226 h 316"/>
                    <a:gd name="T22" fmla="*/ 244 w 366"/>
                    <a:gd name="T23" fmla="*/ 200 h 316"/>
                    <a:gd name="T24" fmla="*/ 230 w 366"/>
                    <a:gd name="T25" fmla="*/ 173 h 316"/>
                    <a:gd name="T26" fmla="*/ 204 w 366"/>
                    <a:gd name="T27" fmla="*/ 166 h 316"/>
                    <a:gd name="T28" fmla="*/ 186 w 366"/>
                    <a:gd name="T29" fmla="*/ 166 h 316"/>
                    <a:gd name="T30" fmla="*/ 156 w 366"/>
                    <a:gd name="T31" fmla="*/ 158 h 316"/>
                    <a:gd name="T32" fmla="*/ 144 w 366"/>
                    <a:gd name="T33" fmla="*/ 158 h 316"/>
                    <a:gd name="T34" fmla="*/ 132 w 366"/>
                    <a:gd name="T35" fmla="*/ 145 h 316"/>
                    <a:gd name="T36" fmla="*/ 106 w 366"/>
                    <a:gd name="T37" fmla="*/ 139 h 316"/>
                    <a:gd name="T38" fmla="*/ 106 w 366"/>
                    <a:gd name="T39" fmla="*/ 128 h 316"/>
                    <a:gd name="T40" fmla="*/ 94 w 366"/>
                    <a:gd name="T41" fmla="*/ 139 h 316"/>
                    <a:gd name="T42" fmla="*/ 94 w 366"/>
                    <a:gd name="T43" fmla="*/ 148 h 316"/>
                    <a:gd name="T44" fmla="*/ 75 w 366"/>
                    <a:gd name="T45" fmla="*/ 158 h 316"/>
                    <a:gd name="T46" fmla="*/ 64 w 366"/>
                    <a:gd name="T47" fmla="*/ 147 h 316"/>
                    <a:gd name="T48" fmla="*/ 62 w 366"/>
                    <a:gd name="T49" fmla="*/ 139 h 316"/>
                    <a:gd name="T50" fmla="*/ 52 w 366"/>
                    <a:gd name="T51" fmla="*/ 124 h 316"/>
                    <a:gd name="T52" fmla="*/ 52 w 366"/>
                    <a:gd name="T53" fmla="*/ 115 h 316"/>
                    <a:gd name="T54" fmla="*/ 40 w 366"/>
                    <a:gd name="T55" fmla="*/ 115 h 316"/>
                    <a:gd name="T56" fmla="*/ 29 w 366"/>
                    <a:gd name="T57" fmla="*/ 105 h 316"/>
                    <a:gd name="T58" fmla="*/ 34 w 366"/>
                    <a:gd name="T59" fmla="*/ 97 h 316"/>
                    <a:gd name="T60" fmla="*/ 78 w 366"/>
                    <a:gd name="T61" fmla="*/ 107 h 316"/>
                    <a:gd name="T62" fmla="*/ 95 w 366"/>
                    <a:gd name="T63" fmla="*/ 89 h 316"/>
                    <a:gd name="T64" fmla="*/ 80 w 366"/>
                    <a:gd name="T65" fmla="*/ 57 h 316"/>
                    <a:gd name="T66" fmla="*/ 34 w 366"/>
                    <a:gd name="T67" fmla="*/ 58 h 316"/>
                    <a:gd name="T68" fmla="*/ 21 w 366"/>
                    <a:gd name="T69" fmla="*/ 49 h 316"/>
                    <a:gd name="T70" fmla="*/ 0 w 366"/>
                    <a:gd name="T71" fmla="*/ 49 h 316"/>
                    <a:gd name="T72" fmla="*/ 0 w 366"/>
                    <a:gd name="T73" fmla="*/ 36 h 316"/>
                    <a:gd name="T74" fmla="*/ 10 w 366"/>
                    <a:gd name="T75" fmla="*/ 10 h 316"/>
                    <a:gd name="T76" fmla="*/ 21 w 366"/>
                    <a:gd name="T77" fmla="*/ 0 h 316"/>
                    <a:gd name="T78" fmla="*/ 40 w 366"/>
                    <a:gd name="T79" fmla="*/ 0 h 316"/>
                    <a:gd name="T80" fmla="*/ 64 w 366"/>
                    <a:gd name="T81" fmla="*/ 10 h 316"/>
                    <a:gd name="T82" fmla="*/ 85 w 366"/>
                    <a:gd name="T83" fmla="*/ 10 h 316"/>
                    <a:gd name="T84" fmla="*/ 113 w 366"/>
                    <a:gd name="T85" fmla="*/ 0 h 316"/>
                    <a:gd name="T86" fmla="*/ 106 w 366"/>
                    <a:gd name="T87" fmla="*/ 25 h 316"/>
                    <a:gd name="T88" fmla="*/ 104 w 366"/>
                    <a:gd name="T89" fmla="*/ 42 h 316"/>
                    <a:gd name="T90" fmla="*/ 109 w 366"/>
                    <a:gd name="T91" fmla="*/ 60 h 316"/>
                    <a:gd name="T92" fmla="*/ 118 w 366"/>
                    <a:gd name="T93" fmla="*/ 71 h 316"/>
                    <a:gd name="T94" fmla="*/ 144 w 366"/>
                    <a:gd name="T95" fmla="*/ 97 h 316"/>
                    <a:gd name="T96" fmla="*/ 160 w 366"/>
                    <a:gd name="T97" fmla="*/ 97 h 316"/>
                    <a:gd name="T98" fmla="*/ 188 w 366"/>
                    <a:gd name="T99" fmla="*/ 79 h 316"/>
                    <a:gd name="T100" fmla="*/ 198 w 366"/>
                    <a:gd name="T101" fmla="*/ 60 h 316"/>
                    <a:gd name="T102" fmla="*/ 216 w 366"/>
                    <a:gd name="T103" fmla="*/ 50 h 316"/>
                    <a:gd name="T104" fmla="*/ 240 w 366"/>
                    <a:gd name="T105" fmla="*/ 28 h 316"/>
                    <a:gd name="T106" fmla="*/ 247 w 366"/>
                    <a:gd name="T107" fmla="*/ 37 h 316"/>
                    <a:gd name="T108" fmla="*/ 258 w 366"/>
                    <a:gd name="T109" fmla="*/ 39 h 316"/>
                    <a:gd name="T110" fmla="*/ 277 w 366"/>
                    <a:gd name="T111" fmla="*/ 50 h 316"/>
                    <a:gd name="T112" fmla="*/ 291 w 366"/>
                    <a:gd name="T113" fmla="*/ 49 h 316"/>
                    <a:gd name="T114" fmla="*/ 299 w 366"/>
                    <a:gd name="T115" fmla="*/ 58 h 316"/>
                    <a:gd name="T116" fmla="*/ 326 w 366"/>
                    <a:gd name="T117" fmla="*/ 58 h 316"/>
                    <a:gd name="T118" fmla="*/ 343 w 366"/>
                    <a:gd name="T119" fmla="*/ 49 h 316"/>
                    <a:gd name="T120" fmla="*/ 366 w 366"/>
                    <a:gd name="T121" fmla="*/ 87 h 31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w 366"/>
                    <a:gd name="T184" fmla="*/ 0 h 316"/>
                    <a:gd name="T185" fmla="*/ 366 w 366"/>
                    <a:gd name="T186" fmla="*/ 316 h 316"/>
                  </a:gdLst>
                  <a:ahLst/>
                  <a:cxnLst>
                    <a:cxn ang="T122">
                      <a:pos x="T0" y="T1"/>
                    </a:cxn>
                    <a:cxn ang="T123">
                      <a:pos x="T2" y="T3"/>
                    </a:cxn>
                    <a:cxn ang="T124">
                      <a:pos x="T4" y="T5"/>
                    </a:cxn>
                    <a:cxn ang="T125">
                      <a:pos x="T6" y="T7"/>
                    </a:cxn>
                    <a:cxn ang="T126">
                      <a:pos x="T8" y="T9"/>
                    </a:cxn>
                    <a:cxn ang="T127">
                      <a:pos x="T10" y="T11"/>
                    </a:cxn>
                    <a:cxn ang="T128">
                      <a:pos x="T12" y="T13"/>
                    </a:cxn>
                    <a:cxn ang="T129">
                      <a:pos x="T14" y="T15"/>
                    </a:cxn>
                    <a:cxn ang="T130">
                      <a:pos x="T16" y="T17"/>
                    </a:cxn>
                    <a:cxn ang="T131">
                      <a:pos x="T18" y="T19"/>
                    </a:cxn>
                    <a:cxn ang="T132">
                      <a:pos x="T20" y="T21"/>
                    </a:cxn>
                    <a:cxn ang="T133">
                      <a:pos x="T22" y="T23"/>
                    </a:cxn>
                    <a:cxn ang="T134">
                      <a:pos x="T24" y="T25"/>
                    </a:cxn>
                    <a:cxn ang="T135">
                      <a:pos x="T26" y="T27"/>
                    </a:cxn>
                    <a:cxn ang="T136">
                      <a:pos x="T28" y="T29"/>
                    </a:cxn>
                    <a:cxn ang="T137">
                      <a:pos x="T30" y="T31"/>
                    </a:cxn>
                    <a:cxn ang="T138">
                      <a:pos x="T32" y="T33"/>
                    </a:cxn>
                    <a:cxn ang="T139">
                      <a:pos x="T34" y="T35"/>
                    </a:cxn>
                    <a:cxn ang="T140">
                      <a:pos x="T36" y="T37"/>
                    </a:cxn>
                    <a:cxn ang="T141">
                      <a:pos x="T38" y="T39"/>
                    </a:cxn>
                    <a:cxn ang="T142">
                      <a:pos x="T40" y="T41"/>
                    </a:cxn>
                    <a:cxn ang="T143">
                      <a:pos x="T42" y="T43"/>
                    </a:cxn>
                    <a:cxn ang="T144">
                      <a:pos x="T44" y="T45"/>
                    </a:cxn>
                    <a:cxn ang="T145">
                      <a:pos x="T46" y="T47"/>
                    </a:cxn>
                    <a:cxn ang="T146">
                      <a:pos x="T48" y="T49"/>
                    </a:cxn>
                    <a:cxn ang="T147">
                      <a:pos x="T50" y="T51"/>
                    </a:cxn>
                    <a:cxn ang="T148">
                      <a:pos x="T52" y="T53"/>
                    </a:cxn>
                    <a:cxn ang="T149">
                      <a:pos x="T54" y="T55"/>
                    </a:cxn>
                    <a:cxn ang="T150">
                      <a:pos x="T56" y="T57"/>
                    </a:cxn>
                    <a:cxn ang="T151">
                      <a:pos x="T58" y="T59"/>
                    </a:cxn>
                    <a:cxn ang="T152">
                      <a:pos x="T60" y="T61"/>
                    </a:cxn>
                    <a:cxn ang="T153">
                      <a:pos x="T62" y="T63"/>
                    </a:cxn>
                    <a:cxn ang="T154">
                      <a:pos x="T64" y="T65"/>
                    </a:cxn>
                    <a:cxn ang="T155">
                      <a:pos x="T66" y="T67"/>
                    </a:cxn>
                    <a:cxn ang="T156">
                      <a:pos x="T68" y="T69"/>
                    </a:cxn>
                    <a:cxn ang="T157">
                      <a:pos x="T70" y="T71"/>
                    </a:cxn>
                    <a:cxn ang="T158">
                      <a:pos x="T72" y="T73"/>
                    </a:cxn>
                    <a:cxn ang="T159">
                      <a:pos x="T74" y="T75"/>
                    </a:cxn>
                    <a:cxn ang="T160">
                      <a:pos x="T76" y="T77"/>
                    </a:cxn>
                    <a:cxn ang="T161">
                      <a:pos x="T78" y="T79"/>
                    </a:cxn>
                    <a:cxn ang="T162">
                      <a:pos x="T80" y="T81"/>
                    </a:cxn>
                    <a:cxn ang="T163">
                      <a:pos x="T82" y="T83"/>
                    </a:cxn>
                    <a:cxn ang="T164">
                      <a:pos x="T84" y="T85"/>
                    </a:cxn>
                    <a:cxn ang="T165">
                      <a:pos x="T86" y="T87"/>
                    </a:cxn>
                    <a:cxn ang="T166">
                      <a:pos x="T88" y="T89"/>
                    </a:cxn>
                    <a:cxn ang="T167">
                      <a:pos x="T90" y="T91"/>
                    </a:cxn>
                    <a:cxn ang="T168">
                      <a:pos x="T92" y="T93"/>
                    </a:cxn>
                    <a:cxn ang="T169">
                      <a:pos x="T94" y="T95"/>
                    </a:cxn>
                    <a:cxn ang="T170">
                      <a:pos x="T96" y="T97"/>
                    </a:cxn>
                    <a:cxn ang="T171">
                      <a:pos x="T98" y="T99"/>
                    </a:cxn>
                    <a:cxn ang="T172">
                      <a:pos x="T100" y="T101"/>
                    </a:cxn>
                    <a:cxn ang="T173">
                      <a:pos x="T102" y="T103"/>
                    </a:cxn>
                    <a:cxn ang="T174">
                      <a:pos x="T104" y="T105"/>
                    </a:cxn>
                    <a:cxn ang="T175">
                      <a:pos x="T106" y="T107"/>
                    </a:cxn>
                    <a:cxn ang="T176">
                      <a:pos x="T108" y="T109"/>
                    </a:cxn>
                    <a:cxn ang="T177">
                      <a:pos x="T110" y="T111"/>
                    </a:cxn>
                    <a:cxn ang="T178">
                      <a:pos x="T112" y="T113"/>
                    </a:cxn>
                    <a:cxn ang="T179">
                      <a:pos x="T114" y="T115"/>
                    </a:cxn>
                    <a:cxn ang="T180">
                      <a:pos x="T116" y="T117"/>
                    </a:cxn>
                    <a:cxn ang="T181">
                      <a:pos x="T118" y="T119"/>
                    </a:cxn>
                    <a:cxn ang="T182">
                      <a:pos x="T120" y="T121"/>
                    </a:cxn>
                  </a:cxnLst>
                  <a:rect l="T183" t="T184" r="T185" b="T186"/>
                  <a:pathLst>
                    <a:path w="366" h="316">
                      <a:moveTo>
                        <a:pt x="366" y="87"/>
                      </a:moveTo>
                      <a:lnTo>
                        <a:pt x="366" y="211"/>
                      </a:lnTo>
                      <a:lnTo>
                        <a:pt x="341" y="222"/>
                      </a:lnTo>
                      <a:lnTo>
                        <a:pt x="366" y="235"/>
                      </a:lnTo>
                      <a:lnTo>
                        <a:pt x="366" y="316"/>
                      </a:lnTo>
                      <a:lnTo>
                        <a:pt x="343" y="290"/>
                      </a:lnTo>
                      <a:lnTo>
                        <a:pt x="322" y="290"/>
                      </a:lnTo>
                      <a:lnTo>
                        <a:pt x="301" y="267"/>
                      </a:lnTo>
                      <a:lnTo>
                        <a:pt x="301" y="255"/>
                      </a:lnTo>
                      <a:lnTo>
                        <a:pt x="294" y="234"/>
                      </a:lnTo>
                      <a:lnTo>
                        <a:pt x="270" y="226"/>
                      </a:lnTo>
                      <a:lnTo>
                        <a:pt x="244" y="200"/>
                      </a:lnTo>
                      <a:lnTo>
                        <a:pt x="230" y="173"/>
                      </a:lnTo>
                      <a:lnTo>
                        <a:pt x="204" y="166"/>
                      </a:lnTo>
                      <a:lnTo>
                        <a:pt x="186" y="166"/>
                      </a:lnTo>
                      <a:lnTo>
                        <a:pt x="156" y="158"/>
                      </a:lnTo>
                      <a:lnTo>
                        <a:pt x="144" y="158"/>
                      </a:lnTo>
                      <a:lnTo>
                        <a:pt x="132" y="145"/>
                      </a:lnTo>
                      <a:lnTo>
                        <a:pt x="106" y="139"/>
                      </a:lnTo>
                      <a:lnTo>
                        <a:pt x="106" y="128"/>
                      </a:lnTo>
                      <a:lnTo>
                        <a:pt x="94" y="139"/>
                      </a:lnTo>
                      <a:lnTo>
                        <a:pt x="94" y="148"/>
                      </a:lnTo>
                      <a:lnTo>
                        <a:pt x="75" y="158"/>
                      </a:lnTo>
                      <a:lnTo>
                        <a:pt x="64" y="147"/>
                      </a:lnTo>
                      <a:lnTo>
                        <a:pt x="62" y="139"/>
                      </a:lnTo>
                      <a:lnTo>
                        <a:pt x="52" y="124"/>
                      </a:lnTo>
                      <a:lnTo>
                        <a:pt x="52" y="115"/>
                      </a:lnTo>
                      <a:lnTo>
                        <a:pt x="40" y="115"/>
                      </a:lnTo>
                      <a:lnTo>
                        <a:pt x="29" y="105"/>
                      </a:lnTo>
                      <a:lnTo>
                        <a:pt x="34" y="97"/>
                      </a:lnTo>
                      <a:lnTo>
                        <a:pt x="78" y="107"/>
                      </a:lnTo>
                      <a:lnTo>
                        <a:pt x="95" y="89"/>
                      </a:lnTo>
                      <a:lnTo>
                        <a:pt x="80" y="57"/>
                      </a:lnTo>
                      <a:lnTo>
                        <a:pt x="34" y="58"/>
                      </a:lnTo>
                      <a:lnTo>
                        <a:pt x="21" y="49"/>
                      </a:lnTo>
                      <a:lnTo>
                        <a:pt x="0" y="49"/>
                      </a:lnTo>
                      <a:lnTo>
                        <a:pt x="0" y="36"/>
                      </a:lnTo>
                      <a:lnTo>
                        <a:pt x="10" y="10"/>
                      </a:lnTo>
                      <a:lnTo>
                        <a:pt x="21" y="0"/>
                      </a:lnTo>
                      <a:lnTo>
                        <a:pt x="40" y="0"/>
                      </a:lnTo>
                      <a:lnTo>
                        <a:pt x="64" y="10"/>
                      </a:lnTo>
                      <a:lnTo>
                        <a:pt x="85" y="10"/>
                      </a:lnTo>
                      <a:lnTo>
                        <a:pt x="113" y="0"/>
                      </a:lnTo>
                      <a:lnTo>
                        <a:pt x="106" y="25"/>
                      </a:lnTo>
                      <a:lnTo>
                        <a:pt x="104" y="42"/>
                      </a:lnTo>
                      <a:lnTo>
                        <a:pt x="109" y="60"/>
                      </a:lnTo>
                      <a:lnTo>
                        <a:pt x="118" y="71"/>
                      </a:lnTo>
                      <a:lnTo>
                        <a:pt x="144" y="97"/>
                      </a:lnTo>
                      <a:lnTo>
                        <a:pt x="160" y="97"/>
                      </a:lnTo>
                      <a:lnTo>
                        <a:pt x="188" y="79"/>
                      </a:lnTo>
                      <a:lnTo>
                        <a:pt x="198" y="60"/>
                      </a:lnTo>
                      <a:lnTo>
                        <a:pt x="216" y="50"/>
                      </a:lnTo>
                      <a:lnTo>
                        <a:pt x="240" y="28"/>
                      </a:lnTo>
                      <a:lnTo>
                        <a:pt x="247" y="37"/>
                      </a:lnTo>
                      <a:lnTo>
                        <a:pt x="258" y="39"/>
                      </a:lnTo>
                      <a:lnTo>
                        <a:pt x="277" y="50"/>
                      </a:lnTo>
                      <a:lnTo>
                        <a:pt x="291" y="49"/>
                      </a:lnTo>
                      <a:lnTo>
                        <a:pt x="299" y="58"/>
                      </a:lnTo>
                      <a:lnTo>
                        <a:pt x="326" y="58"/>
                      </a:lnTo>
                      <a:lnTo>
                        <a:pt x="343" y="49"/>
                      </a:lnTo>
                      <a:lnTo>
                        <a:pt x="366" y="87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9" name="Freeform 62"/>
                <p:cNvSpPr>
                  <a:spLocks/>
                </p:cNvSpPr>
                <p:nvPr/>
              </p:nvSpPr>
              <p:spPr bwMode="auto">
                <a:xfrm>
                  <a:off x="3206" y="3455"/>
                  <a:ext cx="65" cy="40"/>
                </a:xfrm>
                <a:custGeom>
                  <a:avLst/>
                  <a:gdLst>
                    <a:gd name="T0" fmla="*/ 2 w 65"/>
                    <a:gd name="T1" fmla="*/ 7 h 40"/>
                    <a:gd name="T2" fmla="*/ 28 w 65"/>
                    <a:gd name="T3" fmla="*/ 0 h 40"/>
                    <a:gd name="T4" fmla="*/ 49 w 65"/>
                    <a:gd name="T5" fmla="*/ 0 h 40"/>
                    <a:gd name="T6" fmla="*/ 61 w 65"/>
                    <a:gd name="T7" fmla="*/ 13 h 40"/>
                    <a:gd name="T8" fmla="*/ 65 w 65"/>
                    <a:gd name="T9" fmla="*/ 24 h 40"/>
                    <a:gd name="T10" fmla="*/ 61 w 65"/>
                    <a:gd name="T11" fmla="*/ 32 h 40"/>
                    <a:gd name="T12" fmla="*/ 49 w 65"/>
                    <a:gd name="T13" fmla="*/ 40 h 40"/>
                    <a:gd name="T14" fmla="*/ 28 w 65"/>
                    <a:gd name="T15" fmla="*/ 40 h 40"/>
                    <a:gd name="T16" fmla="*/ 7 w 65"/>
                    <a:gd name="T17" fmla="*/ 34 h 40"/>
                    <a:gd name="T18" fmla="*/ 0 w 65"/>
                    <a:gd name="T19" fmla="*/ 18 h 40"/>
                    <a:gd name="T20" fmla="*/ 2 w 65"/>
                    <a:gd name="T21" fmla="*/ 7 h 40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65"/>
                    <a:gd name="T34" fmla="*/ 0 h 40"/>
                    <a:gd name="T35" fmla="*/ 65 w 65"/>
                    <a:gd name="T36" fmla="*/ 40 h 40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65" h="40">
                      <a:moveTo>
                        <a:pt x="2" y="7"/>
                      </a:moveTo>
                      <a:lnTo>
                        <a:pt x="28" y="0"/>
                      </a:lnTo>
                      <a:lnTo>
                        <a:pt x="49" y="0"/>
                      </a:lnTo>
                      <a:lnTo>
                        <a:pt x="61" y="13"/>
                      </a:lnTo>
                      <a:lnTo>
                        <a:pt x="65" y="24"/>
                      </a:lnTo>
                      <a:lnTo>
                        <a:pt x="61" y="32"/>
                      </a:lnTo>
                      <a:lnTo>
                        <a:pt x="49" y="40"/>
                      </a:lnTo>
                      <a:lnTo>
                        <a:pt x="28" y="40"/>
                      </a:lnTo>
                      <a:lnTo>
                        <a:pt x="7" y="34"/>
                      </a:lnTo>
                      <a:lnTo>
                        <a:pt x="0" y="18"/>
                      </a:lnTo>
                      <a:lnTo>
                        <a:pt x="2" y="7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0" name="Freeform 63"/>
                <p:cNvSpPr>
                  <a:spLocks/>
                </p:cNvSpPr>
                <p:nvPr/>
              </p:nvSpPr>
              <p:spPr bwMode="auto">
                <a:xfrm>
                  <a:off x="3276" y="3413"/>
                  <a:ext cx="58" cy="33"/>
                </a:xfrm>
                <a:custGeom>
                  <a:avLst/>
                  <a:gdLst>
                    <a:gd name="T0" fmla="*/ 0 w 58"/>
                    <a:gd name="T1" fmla="*/ 26 h 33"/>
                    <a:gd name="T2" fmla="*/ 26 w 58"/>
                    <a:gd name="T3" fmla="*/ 33 h 33"/>
                    <a:gd name="T4" fmla="*/ 44 w 58"/>
                    <a:gd name="T5" fmla="*/ 31 h 33"/>
                    <a:gd name="T6" fmla="*/ 56 w 58"/>
                    <a:gd name="T7" fmla="*/ 21 h 33"/>
                    <a:gd name="T8" fmla="*/ 58 w 58"/>
                    <a:gd name="T9" fmla="*/ 13 h 33"/>
                    <a:gd name="T10" fmla="*/ 54 w 58"/>
                    <a:gd name="T11" fmla="*/ 5 h 33"/>
                    <a:gd name="T12" fmla="*/ 44 w 58"/>
                    <a:gd name="T13" fmla="*/ 0 h 33"/>
                    <a:gd name="T14" fmla="*/ 26 w 58"/>
                    <a:gd name="T15" fmla="*/ 0 h 33"/>
                    <a:gd name="T16" fmla="*/ 5 w 58"/>
                    <a:gd name="T17" fmla="*/ 5 h 33"/>
                    <a:gd name="T18" fmla="*/ 0 w 58"/>
                    <a:gd name="T19" fmla="*/ 18 h 33"/>
                    <a:gd name="T20" fmla="*/ 0 w 58"/>
                    <a:gd name="T21" fmla="*/ 26 h 33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58"/>
                    <a:gd name="T34" fmla="*/ 0 h 33"/>
                    <a:gd name="T35" fmla="*/ 58 w 58"/>
                    <a:gd name="T36" fmla="*/ 33 h 33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58" h="33">
                      <a:moveTo>
                        <a:pt x="0" y="26"/>
                      </a:moveTo>
                      <a:lnTo>
                        <a:pt x="26" y="33"/>
                      </a:lnTo>
                      <a:lnTo>
                        <a:pt x="44" y="31"/>
                      </a:lnTo>
                      <a:lnTo>
                        <a:pt x="56" y="21"/>
                      </a:lnTo>
                      <a:lnTo>
                        <a:pt x="58" y="13"/>
                      </a:lnTo>
                      <a:lnTo>
                        <a:pt x="54" y="5"/>
                      </a:lnTo>
                      <a:lnTo>
                        <a:pt x="44" y="0"/>
                      </a:lnTo>
                      <a:lnTo>
                        <a:pt x="26" y="0"/>
                      </a:lnTo>
                      <a:lnTo>
                        <a:pt x="5" y="5"/>
                      </a:lnTo>
                      <a:lnTo>
                        <a:pt x="0" y="18"/>
                      </a:lnTo>
                      <a:lnTo>
                        <a:pt x="0" y="26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1" name="Freeform 64"/>
                <p:cNvSpPr>
                  <a:spLocks/>
                </p:cNvSpPr>
                <p:nvPr/>
              </p:nvSpPr>
              <p:spPr bwMode="auto">
                <a:xfrm>
                  <a:off x="3182" y="3397"/>
                  <a:ext cx="64" cy="42"/>
                </a:xfrm>
                <a:custGeom>
                  <a:avLst/>
                  <a:gdLst>
                    <a:gd name="T0" fmla="*/ 63 w 64"/>
                    <a:gd name="T1" fmla="*/ 8 h 42"/>
                    <a:gd name="T2" fmla="*/ 37 w 64"/>
                    <a:gd name="T3" fmla="*/ 0 h 42"/>
                    <a:gd name="T4" fmla="*/ 16 w 64"/>
                    <a:gd name="T5" fmla="*/ 2 h 42"/>
                    <a:gd name="T6" fmla="*/ 2 w 64"/>
                    <a:gd name="T7" fmla="*/ 13 h 42"/>
                    <a:gd name="T8" fmla="*/ 0 w 64"/>
                    <a:gd name="T9" fmla="*/ 26 h 42"/>
                    <a:gd name="T10" fmla="*/ 3 w 64"/>
                    <a:gd name="T11" fmla="*/ 34 h 42"/>
                    <a:gd name="T12" fmla="*/ 16 w 64"/>
                    <a:gd name="T13" fmla="*/ 42 h 42"/>
                    <a:gd name="T14" fmla="*/ 37 w 64"/>
                    <a:gd name="T15" fmla="*/ 42 h 42"/>
                    <a:gd name="T16" fmla="*/ 56 w 64"/>
                    <a:gd name="T17" fmla="*/ 36 h 42"/>
                    <a:gd name="T18" fmla="*/ 64 w 64"/>
                    <a:gd name="T19" fmla="*/ 20 h 42"/>
                    <a:gd name="T20" fmla="*/ 63 w 64"/>
                    <a:gd name="T21" fmla="*/ 8 h 4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64"/>
                    <a:gd name="T34" fmla="*/ 0 h 42"/>
                    <a:gd name="T35" fmla="*/ 64 w 64"/>
                    <a:gd name="T36" fmla="*/ 42 h 4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64" h="42">
                      <a:moveTo>
                        <a:pt x="63" y="8"/>
                      </a:moveTo>
                      <a:lnTo>
                        <a:pt x="37" y="0"/>
                      </a:lnTo>
                      <a:lnTo>
                        <a:pt x="16" y="2"/>
                      </a:lnTo>
                      <a:lnTo>
                        <a:pt x="2" y="13"/>
                      </a:lnTo>
                      <a:lnTo>
                        <a:pt x="0" y="26"/>
                      </a:lnTo>
                      <a:lnTo>
                        <a:pt x="3" y="34"/>
                      </a:lnTo>
                      <a:lnTo>
                        <a:pt x="16" y="42"/>
                      </a:lnTo>
                      <a:lnTo>
                        <a:pt x="37" y="42"/>
                      </a:lnTo>
                      <a:lnTo>
                        <a:pt x="56" y="36"/>
                      </a:lnTo>
                      <a:lnTo>
                        <a:pt x="64" y="20"/>
                      </a:lnTo>
                      <a:lnTo>
                        <a:pt x="63" y="8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2" name="Freeform 65"/>
                <p:cNvSpPr>
                  <a:spLocks/>
                </p:cNvSpPr>
                <p:nvPr/>
              </p:nvSpPr>
              <p:spPr bwMode="auto">
                <a:xfrm>
                  <a:off x="2874" y="3336"/>
                  <a:ext cx="109" cy="55"/>
                </a:xfrm>
                <a:custGeom>
                  <a:avLst/>
                  <a:gdLst>
                    <a:gd name="T0" fmla="*/ 87 w 109"/>
                    <a:gd name="T1" fmla="*/ 2 h 55"/>
                    <a:gd name="T2" fmla="*/ 76 w 109"/>
                    <a:gd name="T3" fmla="*/ 8 h 55"/>
                    <a:gd name="T4" fmla="*/ 50 w 109"/>
                    <a:gd name="T5" fmla="*/ 10 h 55"/>
                    <a:gd name="T6" fmla="*/ 27 w 109"/>
                    <a:gd name="T7" fmla="*/ 13 h 55"/>
                    <a:gd name="T8" fmla="*/ 15 w 109"/>
                    <a:gd name="T9" fmla="*/ 16 h 55"/>
                    <a:gd name="T10" fmla="*/ 6 w 109"/>
                    <a:gd name="T11" fmla="*/ 21 h 55"/>
                    <a:gd name="T12" fmla="*/ 0 w 109"/>
                    <a:gd name="T13" fmla="*/ 31 h 55"/>
                    <a:gd name="T14" fmla="*/ 3 w 109"/>
                    <a:gd name="T15" fmla="*/ 36 h 55"/>
                    <a:gd name="T16" fmla="*/ 20 w 109"/>
                    <a:gd name="T17" fmla="*/ 44 h 55"/>
                    <a:gd name="T18" fmla="*/ 38 w 109"/>
                    <a:gd name="T19" fmla="*/ 48 h 55"/>
                    <a:gd name="T20" fmla="*/ 54 w 109"/>
                    <a:gd name="T21" fmla="*/ 55 h 55"/>
                    <a:gd name="T22" fmla="*/ 67 w 109"/>
                    <a:gd name="T23" fmla="*/ 53 h 55"/>
                    <a:gd name="T24" fmla="*/ 80 w 109"/>
                    <a:gd name="T25" fmla="*/ 47 h 55"/>
                    <a:gd name="T26" fmla="*/ 90 w 109"/>
                    <a:gd name="T27" fmla="*/ 44 h 55"/>
                    <a:gd name="T28" fmla="*/ 97 w 109"/>
                    <a:gd name="T29" fmla="*/ 36 h 55"/>
                    <a:gd name="T30" fmla="*/ 104 w 109"/>
                    <a:gd name="T31" fmla="*/ 26 h 55"/>
                    <a:gd name="T32" fmla="*/ 102 w 109"/>
                    <a:gd name="T33" fmla="*/ 21 h 55"/>
                    <a:gd name="T34" fmla="*/ 109 w 109"/>
                    <a:gd name="T35" fmla="*/ 16 h 55"/>
                    <a:gd name="T36" fmla="*/ 109 w 109"/>
                    <a:gd name="T37" fmla="*/ 10 h 55"/>
                    <a:gd name="T38" fmla="*/ 106 w 109"/>
                    <a:gd name="T39" fmla="*/ 3 h 55"/>
                    <a:gd name="T40" fmla="*/ 102 w 109"/>
                    <a:gd name="T41" fmla="*/ 0 h 55"/>
                    <a:gd name="T42" fmla="*/ 87 w 109"/>
                    <a:gd name="T43" fmla="*/ 2 h 55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09"/>
                    <a:gd name="T67" fmla="*/ 0 h 55"/>
                    <a:gd name="T68" fmla="*/ 109 w 109"/>
                    <a:gd name="T69" fmla="*/ 55 h 55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09" h="55">
                      <a:moveTo>
                        <a:pt x="87" y="2"/>
                      </a:moveTo>
                      <a:lnTo>
                        <a:pt x="76" y="8"/>
                      </a:lnTo>
                      <a:lnTo>
                        <a:pt x="50" y="10"/>
                      </a:lnTo>
                      <a:lnTo>
                        <a:pt x="27" y="13"/>
                      </a:lnTo>
                      <a:lnTo>
                        <a:pt x="15" y="16"/>
                      </a:lnTo>
                      <a:lnTo>
                        <a:pt x="6" y="21"/>
                      </a:lnTo>
                      <a:lnTo>
                        <a:pt x="0" y="31"/>
                      </a:lnTo>
                      <a:lnTo>
                        <a:pt x="3" y="36"/>
                      </a:lnTo>
                      <a:lnTo>
                        <a:pt x="20" y="44"/>
                      </a:lnTo>
                      <a:lnTo>
                        <a:pt x="38" y="48"/>
                      </a:lnTo>
                      <a:lnTo>
                        <a:pt x="54" y="55"/>
                      </a:lnTo>
                      <a:lnTo>
                        <a:pt x="67" y="53"/>
                      </a:lnTo>
                      <a:lnTo>
                        <a:pt x="80" y="47"/>
                      </a:lnTo>
                      <a:lnTo>
                        <a:pt x="90" y="44"/>
                      </a:lnTo>
                      <a:lnTo>
                        <a:pt x="97" y="36"/>
                      </a:lnTo>
                      <a:lnTo>
                        <a:pt x="104" y="26"/>
                      </a:lnTo>
                      <a:lnTo>
                        <a:pt x="102" y="21"/>
                      </a:lnTo>
                      <a:lnTo>
                        <a:pt x="109" y="16"/>
                      </a:lnTo>
                      <a:lnTo>
                        <a:pt x="109" y="10"/>
                      </a:lnTo>
                      <a:lnTo>
                        <a:pt x="106" y="3"/>
                      </a:lnTo>
                      <a:lnTo>
                        <a:pt x="102" y="0"/>
                      </a:lnTo>
                      <a:lnTo>
                        <a:pt x="87" y="2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3" name="Freeform 66"/>
                <p:cNvSpPr>
                  <a:spLocks/>
                </p:cNvSpPr>
                <p:nvPr/>
              </p:nvSpPr>
              <p:spPr bwMode="auto">
                <a:xfrm>
                  <a:off x="2800" y="3528"/>
                  <a:ext cx="114" cy="54"/>
                </a:xfrm>
                <a:custGeom>
                  <a:avLst/>
                  <a:gdLst>
                    <a:gd name="T0" fmla="*/ 91 w 114"/>
                    <a:gd name="T1" fmla="*/ 1 h 54"/>
                    <a:gd name="T2" fmla="*/ 79 w 114"/>
                    <a:gd name="T3" fmla="*/ 8 h 54"/>
                    <a:gd name="T4" fmla="*/ 53 w 114"/>
                    <a:gd name="T5" fmla="*/ 9 h 54"/>
                    <a:gd name="T6" fmla="*/ 32 w 114"/>
                    <a:gd name="T7" fmla="*/ 12 h 54"/>
                    <a:gd name="T8" fmla="*/ 16 w 114"/>
                    <a:gd name="T9" fmla="*/ 17 h 54"/>
                    <a:gd name="T10" fmla="*/ 7 w 114"/>
                    <a:gd name="T11" fmla="*/ 22 h 54"/>
                    <a:gd name="T12" fmla="*/ 0 w 114"/>
                    <a:gd name="T13" fmla="*/ 30 h 54"/>
                    <a:gd name="T14" fmla="*/ 6 w 114"/>
                    <a:gd name="T15" fmla="*/ 37 h 54"/>
                    <a:gd name="T16" fmla="*/ 21 w 114"/>
                    <a:gd name="T17" fmla="*/ 43 h 54"/>
                    <a:gd name="T18" fmla="*/ 42 w 114"/>
                    <a:gd name="T19" fmla="*/ 49 h 54"/>
                    <a:gd name="T20" fmla="*/ 56 w 114"/>
                    <a:gd name="T21" fmla="*/ 54 h 54"/>
                    <a:gd name="T22" fmla="*/ 72 w 114"/>
                    <a:gd name="T23" fmla="*/ 51 h 54"/>
                    <a:gd name="T24" fmla="*/ 84 w 114"/>
                    <a:gd name="T25" fmla="*/ 46 h 54"/>
                    <a:gd name="T26" fmla="*/ 93 w 114"/>
                    <a:gd name="T27" fmla="*/ 43 h 54"/>
                    <a:gd name="T28" fmla="*/ 101 w 114"/>
                    <a:gd name="T29" fmla="*/ 35 h 54"/>
                    <a:gd name="T30" fmla="*/ 108 w 114"/>
                    <a:gd name="T31" fmla="*/ 25 h 54"/>
                    <a:gd name="T32" fmla="*/ 105 w 114"/>
                    <a:gd name="T33" fmla="*/ 22 h 54"/>
                    <a:gd name="T34" fmla="*/ 114 w 114"/>
                    <a:gd name="T35" fmla="*/ 17 h 54"/>
                    <a:gd name="T36" fmla="*/ 114 w 114"/>
                    <a:gd name="T37" fmla="*/ 9 h 54"/>
                    <a:gd name="T38" fmla="*/ 110 w 114"/>
                    <a:gd name="T39" fmla="*/ 4 h 54"/>
                    <a:gd name="T40" fmla="*/ 105 w 114"/>
                    <a:gd name="T41" fmla="*/ 0 h 54"/>
                    <a:gd name="T42" fmla="*/ 91 w 114"/>
                    <a:gd name="T43" fmla="*/ 1 h 54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14"/>
                    <a:gd name="T67" fmla="*/ 0 h 54"/>
                    <a:gd name="T68" fmla="*/ 114 w 114"/>
                    <a:gd name="T69" fmla="*/ 54 h 54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14" h="54">
                      <a:moveTo>
                        <a:pt x="91" y="1"/>
                      </a:moveTo>
                      <a:lnTo>
                        <a:pt x="79" y="8"/>
                      </a:lnTo>
                      <a:lnTo>
                        <a:pt x="53" y="9"/>
                      </a:lnTo>
                      <a:lnTo>
                        <a:pt x="32" y="12"/>
                      </a:lnTo>
                      <a:lnTo>
                        <a:pt x="16" y="17"/>
                      </a:lnTo>
                      <a:lnTo>
                        <a:pt x="7" y="22"/>
                      </a:lnTo>
                      <a:lnTo>
                        <a:pt x="0" y="30"/>
                      </a:lnTo>
                      <a:lnTo>
                        <a:pt x="6" y="37"/>
                      </a:lnTo>
                      <a:lnTo>
                        <a:pt x="21" y="43"/>
                      </a:lnTo>
                      <a:lnTo>
                        <a:pt x="42" y="49"/>
                      </a:lnTo>
                      <a:lnTo>
                        <a:pt x="56" y="54"/>
                      </a:lnTo>
                      <a:lnTo>
                        <a:pt x="72" y="51"/>
                      </a:lnTo>
                      <a:lnTo>
                        <a:pt x="84" y="46"/>
                      </a:lnTo>
                      <a:lnTo>
                        <a:pt x="93" y="43"/>
                      </a:lnTo>
                      <a:lnTo>
                        <a:pt x="101" y="35"/>
                      </a:lnTo>
                      <a:lnTo>
                        <a:pt x="108" y="25"/>
                      </a:lnTo>
                      <a:lnTo>
                        <a:pt x="105" y="22"/>
                      </a:lnTo>
                      <a:lnTo>
                        <a:pt x="114" y="17"/>
                      </a:lnTo>
                      <a:lnTo>
                        <a:pt x="114" y="9"/>
                      </a:lnTo>
                      <a:lnTo>
                        <a:pt x="110" y="4"/>
                      </a:lnTo>
                      <a:lnTo>
                        <a:pt x="105" y="0"/>
                      </a:lnTo>
                      <a:lnTo>
                        <a:pt x="91" y="1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4" name="Freeform 67"/>
                <p:cNvSpPr>
                  <a:spLocks/>
                </p:cNvSpPr>
                <p:nvPr/>
              </p:nvSpPr>
              <p:spPr bwMode="auto">
                <a:xfrm>
                  <a:off x="2945" y="3281"/>
                  <a:ext cx="96" cy="42"/>
                </a:xfrm>
                <a:custGeom>
                  <a:avLst/>
                  <a:gdLst>
                    <a:gd name="T0" fmla="*/ 2 w 96"/>
                    <a:gd name="T1" fmla="*/ 8 h 42"/>
                    <a:gd name="T2" fmla="*/ 42 w 96"/>
                    <a:gd name="T3" fmla="*/ 0 h 42"/>
                    <a:gd name="T4" fmla="*/ 71 w 96"/>
                    <a:gd name="T5" fmla="*/ 2 h 42"/>
                    <a:gd name="T6" fmla="*/ 92 w 96"/>
                    <a:gd name="T7" fmla="*/ 13 h 42"/>
                    <a:gd name="T8" fmla="*/ 96 w 96"/>
                    <a:gd name="T9" fmla="*/ 26 h 42"/>
                    <a:gd name="T10" fmla="*/ 89 w 96"/>
                    <a:gd name="T11" fmla="*/ 34 h 42"/>
                    <a:gd name="T12" fmla="*/ 71 w 96"/>
                    <a:gd name="T13" fmla="*/ 42 h 42"/>
                    <a:gd name="T14" fmla="*/ 42 w 96"/>
                    <a:gd name="T15" fmla="*/ 42 h 42"/>
                    <a:gd name="T16" fmla="*/ 10 w 96"/>
                    <a:gd name="T17" fmla="*/ 36 h 42"/>
                    <a:gd name="T18" fmla="*/ 0 w 96"/>
                    <a:gd name="T19" fmla="*/ 20 h 42"/>
                    <a:gd name="T20" fmla="*/ 2 w 96"/>
                    <a:gd name="T21" fmla="*/ 8 h 4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96"/>
                    <a:gd name="T34" fmla="*/ 0 h 42"/>
                    <a:gd name="T35" fmla="*/ 96 w 96"/>
                    <a:gd name="T36" fmla="*/ 42 h 4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96" h="42">
                      <a:moveTo>
                        <a:pt x="2" y="8"/>
                      </a:moveTo>
                      <a:lnTo>
                        <a:pt x="42" y="0"/>
                      </a:lnTo>
                      <a:lnTo>
                        <a:pt x="71" y="2"/>
                      </a:lnTo>
                      <a:lnTo>
                        <a:pt x="92" y="13"/>
                      </a:lnTo>
                      <a:lnTo>
                        <a:pt x="96" y="26"/>
                      </a:lnTo>
                      <a:lnTo>
                        <a:pt x="89" y="34"/>
                      </a:lnTo>
                      <a:lnTo>
                        <a:pt x="71" y="42"/>
                      </a:lnTo>
                      <a:lnTo>
                        <a:pt x="42" y="42"/>
                      </a:lnTo>
                      <a:lnTo>
                        <a:pt x="10" y="36"/>
                      </a:lnTo>
                      <a:lnTo>
                        <a:pt x="0" y="20"/>
                      </a:lnTo>
                      <a:lnTo>
                        <a:pt x="2" y="8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5" name="Freeform 68"/>
                <p:cNvSpPr>
                  <a:spLocks/>
                </p:cNvSpPr>
                <p:nvPr/>
              </p:nvSpPr>
              <p:spPr bwMode="auto">
                <a:xfrm>
                  <a:off x="2765" y="3582"/>
                  <a:ext cx="98" cy="42"/>
                </a:xfrm>
                <a:custGeom>
                  <a:avLst/>
                  <a:gdLst>
                    <a:gd name="T0" fmla="*/ 2 w 98"/>
                    <a:gd name="T1" fmla="*/ 8 h 42"/>
                    <a:gd name="T2" fmla="*/ 42 w 98"/>
                    <a:gd name="T3" fmla="*/ 0 h 42"/>
                    <a:gd name="T4" fmla="*/ 74 w 98"/>
                    <a:gd name="T5" fmla="*/ 2 h 42"/>
                    <a:gd name="T6" fmla="*/ 95 w 98"/>
                    <a:gd name="T7" fmla="*/ 15 h 42"/>
                    <a:gd name="T8" fmla="*/ 98 w 98"/>
                    <a:gd name="T9" fmla="*/ 26 h 42"/>
                    <a:gd name="T10" fmla="*/ 91 w 98"/>
                    <a:gd name="T11" fmla="*/ 34 h 42"/>
                    <a:gd name="T12" fmla="*/ 74 w 98"/>
                    <a:gd name="T13" fmla="*/ 42 h 42"/>
                    <a:gd name="T14" fmla="*/ 42 w 98"/>
                    <a:gd name="T15" fmla="*/ 42 h 42"/>
                    <a:gd name="T16" fmla="*/ 11 w 98"/>
                    <a:gd name="T17" fmla="*/ 36 h 42"/>
                    <a:gd name="T18" fmla="*/ 0 w 98"/>
                    <a:gd name="T19" fmla="*/ 20 h 42"/>
                    <a:gd name="T20" fmla="*/ 2 w 98"/>
                    <a:gd name="T21" fmla="*/ 8 h 4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98"/>
                    <a:gd name="T34" fmla="*/ 0 h 42"/>
                    <a:gd name="T35" fmla="*/ 98 w 98"/>
                    <a:gd name="T36" fmla="*/ 42 h 4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98" h="42">
                      <a:moveTo>
                        <a:pt x="2" y="8"/>
                      </a:moveTo>
                      <a:lnTo>
                        <a:pt x="42" y="0"/>
                      </a:lnTo>
                      <a:lnTo>
                        <a:pt x="74" y="2"/>
                      </a:lnTo>
                      <a:lnTo>
                        <a:pt x="95" y="15"/>
                      </a:lnTo>
                      <a:lnTo>
                        <a:pt x="98" y="26"/>
                      </a:lnTo>
                      <a:lnTo>
                        <a:pt x="91" y="34"/>
                      </a:lnTo>
                      <a:lnTo>
                        <a:pt x="74" y="42"/>
                      </a:lnTo>
                      <a:lnTo>
                        <a:pt x="42" y="42"/>
                      </a:lnTo>
                      <a:lnTo>
                        <a:pt x="11" y="36"/>
                      </a:lnTo>
                      <a:lnTo>
                        <a:pt x="0" y="20"/>
                      </a:lnTo>
                      <a:lnTo>
                        <a:pt x="2" y="8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6" name="Freeform 69"/>
                <p:cNvSpPr>
                  <a:spLocks/>
                </p:cNvSpPr>
                <p:nvPr/>
              </p:nvSpPr>
              <p:spPr bwMode="auto">
                <a:xfrm>
                  <a:off x="3004" y="3539"/>
                  <a:ext cx="112" cy="53"/>
                </a:xfrm>
                <a:custGeom>
                  <a:avLst/>
                  <a:gdLst>
                    <a:gd name="T0" fmla="*/ 87 w 112"/>
                    <a:gd name="T1" fmla="*/ 53 h 53"/>
                    <a:gd name="T2" fmla="*/ 77 w 112"/>
                    <a:gd name="T3" fmla="*/ 46 h 53"/>
                    <a:gd name="T4" fmla="*/ 51 w 112"/>
                    <a:gd name="T5" fmla="*/ 43 h 53"/>
                    <a:gd name="T6" fmla="*/ 28 w 112"/>
                    <a:gd name="T7" fmla="*/ 42 h 53"/>
                    <a:gd name="T8" fmla="*/ 16 w 112"/>
                    <a:gd name="T9" fmla="*/ 37 h 53"/>
                    <a:gd name="T10" fmla="*/ 7 w 112"/>
                    <a:gd name="T11" fmla="*/ 32 h 53"/>
                    <a:gd name="T12" fmla="*/ 0 w 112"/>
                    <a:gd name="T13" fmla="*/ 24 h 53"/>
                    <a:gd name="T14" fmla="*/ 4 w 112"/>
                    <a:gd name="T15" fmla="*/ 17 h 53"/>
                    <a:gd name="T16" fmla="*/ 21 w 112"/>
                    <a:gd name="T17" fmla="*/ 11 h 53"/>
                    <a:gd name="T18" fmla="*/ 39 w 112"/>
                    <a:gd name="T19" fmla="*/ 5 h 53"/>
                    <a:gd name="T20" fmla="*/ 54 w 112"/>
                    <a:gd name="T21" fmla="*/ 0 h 53"/>
                    <a:gd name="T22" fmla="*/ 68 w 112"/>
                    <a:gd name="T23" fmla="*/ 3 h 53"/>
                    <a:gd name="T24" fmla="*/ 82 w 112"/>
                    <a:gd name="T25" fmla="*/ 6 h 53"/>
                    <a:gd name="T26" fmla="*/ 91 w 112"/>
                    <a:gd name="T27" fmla="*/ 11 h 53"/>
                    <a:gd name="T28" fmla="*/ 98 w 112"/>
                    <a:gd name="T29" fmla="*/ 19 h 53"/>
                    <a:gd name="T30" fmla="*/ 107 w 112"/>
                    <a:gd name="T31" fmla="*/ 29 h 53"/>
                    <a:gd name="T32" fmla="*/ 103 w 112"/>
                    <a:gd name="T33" fmla="*/ 32 h 53"/>
                    <a:gd name="T34" fmla="*/ 112 w 112"/>
                    <a:gd name="T35" fmla="*/ 37 h 53"/>
                    <a:gd name="T36" fmla="*/ 112 w 112"/>
                    <a:gd name="T37" fmla="*/ 43 h 53"/>
                    <a:gd name="T38" fmla="*/ 107 w 112"/>
                    <a:gd name="T39" fmla="*/ 50 h 53"/>
                    <a:gd name="T40" fmla="*/ 103 w 112"/>
                    <a:gd name="T41" fmla="*/ 53 h 53"/>
                    <a:gd name="T42" fmla="*/ 87 w 112"/>
                    <a:gd name="T43" fmla="*/ 53 h 53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12"/>
                    <a:gd name="T67" fmla="*/ 0 h 53"/>
                    <a:gd name="T68" fmla="*/ 112 w 112"/>
                    <a:gd name="T69" fmla="*/ 53 h 53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12" h="53">
                      <a:moveTo>
                        <a:pt x="87" y="53"/>
                      </a:moveTo>
                      <a:lnTo>
                        <a:pt x="77" y="46"/>
                      </a:lnTo>
                      <a:lnTo>
                        <a:pt x="51" y="43"/>
                      </a:lnTo>
                      <a:lnTo>
                        <a:pt x="28" y="42"/>
                      </a:lnTo>
                      <a:lnTo>
                        <a:pt x="16" y="37"/>
                      </a:lnTo>
                      <a:lnTo>
                        <a:pt x="7" y="32"/>
                      </a:lnTo>
                      <a:lnTo>
                        <a:pt x="0" y="24"/>
                      </a:lnTo>
                      <a:lnTo>
                        <a:pt x="4" y="17"/>
                      </a:lnTo>
                      <a:lnTo>
                        <a:pt x="21" y="11"/>
                      </a:lnTo>
                      <a:lnTo>
                        <a:pt x="39" y="5"/>
                      </a:lnTo>
                      <a:lnTo>
                        <a:pt x="54" y="0"/>
                      </a:lnTo>
                      <a:lnTo>
                        <a:pt x="68" y="3"/>
                      </a:lnTo>
                      <a:lnTo>
                        <a:pt x="82" y="6"/>
                      </a:lnTo>
                      <a:lnTo>
                        <a:pt x="91" y="11"/>
                      </a:lnTo>
                      <a:lnTo>
                        <a:pt x="98" y="19"/>
                      </a:lnTo>
                      <a:lnTo>
                        <a:pt x="107" y="29"/>
                      </a:lnTo>
                      <a:lnTo>
                        <a:pt x="103" y="32"/>
                      </a:lnTo>
                      <a:lnTo>
                        <a:pt x="112" y="37"/>
                      </a:lnTo>
                      <a:lnTo>
                        <a:pt x="112" y="43"/>
                      </a:lnTo>
                      <a:lnTo>
                        <a:pt x="107" y="50"/>
                      </a:lnTo>
                      <a:lnTo>
                        <a:pt x="103" y="53"/>
                      </a:lnTo>
                      <a:lnTo>
                        <a:pt x="87" y="53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7" name="Freeform 70"/>
                <p:cNvSpPr>
                  <a:spLocks/>
                </p:cNvSpPr>
                <p:nvPr/>
              </p:nvSpPr>
              <p:spPr bwMode="auto">
                <a:xfrm>
                  <a:off x="2595" y="3518"/>
                  <a:ext cx="101" cy="59"/>
                </a:xfrm>
                <a:custGeom>
                  <a:avLst/>
                  <a:gdLst>
                    <a:gd name="T0" fmla="*/ 21 w 101"/>
                    <a:gd name="T1" fmla="*/ 58 h 59"/>
                    <a:gd name="T2" fmla="*/ 31 w 101"/>
                    <a:gd name="T3" fmla="*/ 51 h 59"/>
                    <a:gd name="T4" fmla="*/ 54 w 101"/>
                    <a:gd name="T5" fmla="*/ 48 h 59"/>
                    <a:gd name="T6" fmla="*/ 75 w 101"/>
                    <a:gd name="T7" fmla="*/ 47 h 59"/>
                    <a:gd name="T8" fmla="*/ 87 w 101"/>
                    <a:gd name="T9" fmla="*/ 42 h 59"/>
                    <a:gd name="T10" fmla="*/ 96 w 101"/>
                    <a:gd name="T11" fmla="*/ 35 h 59"/>
                    <a:gd name="T12" fmla="*/ 101 w 101"/>
                    <a:gd name="T13" fmla="*/ 26 h 59"/>
                    <a:gd name="T14" fmla="*/ 99 w 101"/>
                    <a:gd name="T15" fmla="*/ 19 h 59"/>
                    <a:gd name="T16" fmla="*/ 83 w 101"/>
                    <a:gd name="T17" fmla="*/ 11 h 59"/>
                    <a:gd name="T18" fmla="*/ 66 w 101"/>
                    <a:gd name="T19" fmla="*/ 5 h 59"/>
                    <a:gd name="T20" fmla="*/ 50 w 101"/>
                    <a:gd name="T21" fmla="*/ 0 h 59"/>
                    <a:gd name="T22" fmla="*/ 38 w 101"/>
                    <a:gd name="T23" fmla="*/ 1 h 59"/>
                    <a:gd name="T24" fmla="*/ 26 w 101"/>
                    <a:gd name="T25" fmla="*/ 6 h 59"/>
                    <a:gd name="T26" fmla="*/ 17 w 101"/>
                    <a:gd name="T27" fmla="*/ 11 h 59"/>
                    <a:gd name="T28" fmla="*/ 10 w 101"/>
                    <a:gd name="T29" fmla="*/ 21 h 59"/>
                    <a:gd name="T30" fmla="*/ 3 w 101"/>
                    <a:gd name="T31" fmla="*/ 32 h 59"/>
                    <a:gd name="T32" fmla="*/ 5 w 101"/>
                    <a:gd name="T33" fmla="*/ 35 h 59"/>
                    <a:gd name="T34" fmla="*/ 0 w 101"/>
                    <a:gd name="T35" fmla="*/ 42 h 59"/>
                    <a:gd name="T36" fmla="*/ 0 w 101"/>
                    <a:gd name="T37" fmla="*/ 48 h 59"/>
                    <a:gd name="T38" fmla="*/ 1 w 101"/>
                    <a:gd name="T39" fmla="*/ 55 h 59"/>
                    <a:gd name="T40" fmla="*/ 5 w 101"/>
                    <a:gd name="T41" fmla="*/ 59 h 59"/>
                    <a:gd name="T42" fmla="*/ 21 w 101"/>
                    <a:gd name="T43" fmla="*/ 58 h 59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w 101"/>
                    <a:gd name="T67" fmla="*/ 0 h 59"/>
                    <a:gd name="T68" fmla="*/ 101 w 101"/>
                    <a:gd name="T69" fmla="*/ 59 h 59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T66" t="T67" r="T68" b="T69"/>
                  <a:pathLst>
                    <a:path w="101" h="59">
                      <a:moveTo>
                        <a:pt x="21" y="58"/>
                      </a:moveTo>
                      <a:lnTo>
                        <a:pt x="31" y="51"/>
                      </a:lnTo>
                      <a:lnTo>
                        <a:pt x="54" y="48"/>
                      </a:lnTo>
                      <a:lnTo>
                        <a:pt x="75" y="47"/>
                      </a:lnTo>
                      <a:lnTo>
                        <a:pt x="87" y="42"/>
                      </a:lnTo>
                      <a:lnTo>
                        <a:pt x="96" y="35"/>
                      </a:lnTo>
                      <a:lnTo>
                        <a:pt x="101" y="26"/>
                      </a:lnTo>
                      <a:lnTo>
                        <a:pt x="99" y="19"/>
                      </a:lnTo>
                      <a:lnTo>
                        <a:pt x="83" y="11"/>
                      </a:lnTo>
                      <a:lnTo>
                        <a:pt x="66" y="5"/>
                      </a:lnTo>
                      <a:lnTo>
                        <a:pt x="50" y="0"/>
                      </a:lnTo>
                      <a:lnTo>
                        <a:pt x="38" y="1"/>
                      </a:lnTo>
                      <a:lnTo>
                        <a:pt x="26" y="6"/>
                      </a:lnTo>
                      <a:lnTo>
                        <a:pt x="17" y="11"/>
                      </a:lnTo>
                      <a:lnTo>
                        <a:pt x="10" y="21"/>
                      </a:lnTo>
                      <a:lnTo>
                        <a:pt x="3" y="32"/>
                      </a:lnTo>
                      <a:lnTo>
                        <a:pt x="5" y="35"/>
                      </a:lnTo>
                      <a:lnTo>
                        <a:pt x="0" y="42"/>
                      </a:lnTo>
                      <a:lnTo>
                        <a:pt x="0" y="48"/>
                      </a:lnTo>
                      <a:lnTo>
                        <a:pt x="1" y="55"/>
                      </a:lnTo>
                      <a:lnTo>
                        <a:pt x="5" y="59"/>
                      </a:lnTo>
                      <a:lnTo>
                        <a:pt x="21" y="58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8" name="Freeform 71"/>
                <p:cNvSpPr>
                  <a:spLocks/>
                </p:cNvSpPr>
                <p:nvPr/>
              </p:nvSpPr>
              <p:spPr bwMode="auto">
                <a:xfrm>
                  <a:off x="3144" y="3196"/>
                  <a:ext cx="80" cy="40"/>
                </a:xfrm>
                <a:custGeom>
                  <a:avLst/>
                  <a:gdLst>
                    <a:gd name="T0" fmla="*/ 78 w 80"/>
                    <a:gd name="T1" fmla="*/ 7 h 40"/>
                    <a:gd name="T2" fmla="*/ 45 w 80"/>
                    <a:gd name="T3" fmla="*/ 0 h 40"/>
                    <a:gd name="T4" fmla="*/ 19 w 80"/>
                    <a:gd name="T5" fmla="*/ 0 h 40"/>
                    <a:gd name="T6" fmla="*/ 1 w 80"/>
                    <a:gd name="T7" fmla="*/ 11 h 40"/>
                    <a:gd name="T8" fmla="*/ 0 w 80"/>
                    <a:gd name="T9" fmla="*/ 24 h 40"/>
                    <a:gd name="T10" fmla="*/ 5 w 80"/>
                    <a:gd name="T11" fmla="*/ 32 h 40"/>
                    <a:gd name="T12" fmla="*/ 19 w 80"/>
                    <a:gd name="T13" fmla="*/ 40 h 40"/>
                    <a:gd name="T14" fmla="*/ 45 w 80"/>
                    <a:gd name="T15" fmla="*/ 40 h 40"/>
                    <a:gd name="T16" fmla="*/ 69 w 80"/>
                    <a:gd name="T17" fmla="*/ 34 h 40"/>
                    <a:gd name="T18" fmla="*/ 80 w 80"/>
                    <a:gd name="T19" fmla="*/ 18 h 40"/>
                    <a:gd name="T20" fmla="*/ 78 w 80"/>
                    <a:gd name="T21" fmla="*/ 7 h 40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80"/>
                    <a:gd name="T34" fmla="*/ 0 h 40"/>
                    <a:gd name="T35" fmla="*/ 80 w 80"/>
                    <a:gd name="T36" fmla="*/ 40 h 40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80" h="40">
                      <a:moveTo>
                        <a:pt x="78" y="7"/>
                      </a:moveTo>
                      <a:lnTo>
                        <a:pt x="45" y="0"/>
                      </a:lnTo>
                      <a:lnTo>
                        <a:pt x="19" y="0"/>
                      </a:lnTo>
                      <a:lnTo>
                        <a:pt x="1" y="11"/>
                      </a:lnTo>
                      <a:lnTo>
                        <a:pt x="0" y="24"/>
                      </a:lnTo>
                      <a:lnTo>
                        <a:pt x="5" y="32"/>
                      </a:lnTo>
                      <a:lnTo>
                        <a:pt x="19" y="40"/>
                      </a:lnTo>
                      <a:lnTo>
                        <a:pt x="45" y="40"/>
                      </a:lnTo>
                      <a:lnTo>
                        <a:pt x="69" y="34"/>
                      </a:lnTo>
                      <a:lnTo>
                        <a:pt x="80" y="18"/>
                      </a:lnTo>
                      <a:lnTo>
                        <a:pt x="78" y="7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69" name="Freeform 72"/>
                <p:cNvSpPr>
                  <a:spLocks/>
                </p:cNvSpPr>
                <p:nvPr/>
              </p:nvSpPr>
              <p:spPr bwMode="auto">
                <a:xfrm>
                  <a:off x="2661" y="3605"/>
                  <a:ext cx="89" cy="42"/>
                </a:xfrm>
                <a:custGeom>
                  <a:avLst/>
                  <a:gdLst>
                    <a:gd name="T0" fmla="*/ 0 w 89"/>
                    <a:gd name="T1" fmla="*/ 5 h 42"/>
                    <a:gd name="T2" fmla="*/ 42 w 89"/>
                    <a:gd name="T3" fmla="*/ 0 h 42"/>
                    <a:gd name="T4" fmla="*/ 71 w 89"/>
                    <a:gd name="T5" fmla="*/ 6 h 42"/>
                    <a:gd name="T6" fmla="*/ 82 w 89"/>
                    <a:gd name="T7" fmla="*/ 13 h 42"/>
                    <a:gd name="T8" fmla="*/ 89 w 89"/>
                    <a:gd name="T9" fmla="*/ 27 h 42"/>
                    <a:gd name="T10" fmla="*/ 85 w 89"/>
                    <a:gd name="T11" fmla="*/ 42 h 42"/>
                    <a:gd name="T12" fmla="*/ 26 w 89"/>
                    <a:gd name="T13" fmla="*/ 37 h 42"/>
                    <a:gd name="T14" fmla="*/ 0 w 89"/>
                    <a:gd name="T15" fmla="*/ 25 h 42"/>
                    <a:gd name="T16" fmla="*/ 0 w 89"/>
                    <a:gd name="T17" fmla="*/ 5 h 4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89"/>
                    <a:gd name="T28" fmla="*/ 0 h 42"/>
                    <a:gd name="T29" fmla="*/ 89 w 89"/>
                    <a:gd name="T30" fmla="*/ 42 h 42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89" h="42">
                      <a:moveTo>
                        <a:pt x="0" y="5"/>
                      </a:moveTo>
                      <a:lnTo>
                        <a:pt x="42" y="0"/>
                      </a:lnTo>
                      <a:lnTo>
                        <a:pt x="71" y="6"/>
                      </a:lnTo>
                      <a:lnTo>
                        <a:pt x="82" y="13"/>
                      </a:lnTo>
                      <a:lnTo>
                        <a:pt x="89" y="27"/>
                      </a:lnTo>
                      <a:lnTo>
                        <a:pt x="85" y="42"/>
                      </a:lnTo>
                      <a:lnTo>
                        <a:pt x="26" y="37"/>
                      </a:lnTo>
                      <a:lnTo>
                        <a:pt x="0" y="25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70" name="Freeform 73"/>
                <p:cNvSpPr>
                  <a:spLocks/>
                </p:cNvSpPr>
                <p:nvPr/>
              </p:nvSpPr>
              <p:spPr bwMode="auto">
                <a:xfrm>
                  <a:off x="2893" y="3574"/>
                  <a:ext cx="92" cy="42"/>
                </a:xfrm>
                <a:custGeom>
                  <a:avLst/>
                  <a:gdLst>
                    <a:gd name="T0" fmla="*/ 1 w 92"/>
                    <a:gd name="T1" fmla="*/ 8 h 42"/>
                    <a:gd name="T2" fmla="*/ 42 w 92"/>
                    <a:gd name="T3" fmla="*/ 0 h 42"/>
                    <a:gd name="T4" fmla="*/ 69 w 92"/>
                    <a:gd name="T5" fmla="*/ 2 h 42"/>
                    <a:gd name="T6" fmla="*/ 90 w 92"/>
                    <a:gd name="T7" fmla="*/ 13 h 42"/>
                    <a:gd name="T8" fmla="*/ 92 w 92"/>
                    <a:gd name="T9" fmla="*/ 26 h 42"/>
                    <a:gd name="T10" fmla="*/ 87 w 92"/>
                    <a:gd name="T11" fmla="*/ 34 h 42"/>
                    <a:gd name="T12" fmla="*/ 69 w 92"/>
                    <a:gd name="T13" fmla="*/ 42 h 42"/>
                    <a:gd name="T14" fmla="*/ 42 w 92"/>
                    <a:gd name="T15" fmla="*/ 42 h 42"/>
                    <a:gd name="T16" fmla="*/ 10 w 92"/>
                    <a:gd name="T17" fmla="*/ 36 h 42"/>
                    <a:gd name="T18" fmla="*/ 0 w 92"/>
                    <a:gd name="T19" fmla="*/ 19 h 42"/>
                    <a:gd name="T20" fmla="*/ 1 w 92"/>
                    <a:gd name="T21" fmla="*/ 8 h 4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92"/>
                    <a:gd name="T34" fmla="*/ 0 h 42"/>
                    <a:gd name="T35" fmla="*/ 92 w 92"/>
                    <a:gd name="T36" fmla="*/ 42 h 42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92" h="42">
                      <a:moveTo>
                        <a:pt x="1" y="8"/>
                      </a:moveTo>
                      <a:lnTo>
                        <a:pt x="42" y="0"/>
                      </a:lnTo>
                      <a:lnTo>
                        <a:pt x="69" y="2"/>
                      </a:lnTo>
                      <a:lnTo>
                        <a:pt x="90" y="13"/>
                      </a:lnTo>
                      <a:lnTo>
                        <a:pt x="92" y="26"/>
                      </a:lnTo>
                      <a:lnTo>
                        <a:pt x="87" y="34"/>
                      </a:lnTo>
                      <a:lnTo>
                        <a:pt x="69" y="42"/>
                      </a:lnTo>
                      <a:lnTo>
                        <a:pt x="42" y="42"/>
                      </a:lnTo>
                      <a:lnTo>
                        <a:pt x="10" y="36"/>
                      </a:lnTo>
                      <a:lnTo>
                        <a:pt x="0" y="19"/>
                      </a:lnTo>
                      <a:lnTo>
                        <a:pt x="1" y="8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71" name="Freeform 74"/>
                <p:cNvSpPr>
                  <a:spLocks/>
                </p:cNvSpPr>
                <p:nvPr/>
              </p:nvSpPr>
              <p:spPr bwMode="auto">
                <a:xfrm>
                  <a:off x="2994" y="3585"/>
                  <a:ext cx="61" cy="34"/>
                </a:xfrm>
                <a:custGeom>
                  <a:avLst/>
                  <a:gdLst>
                    <a:gd name="T0" fmla="*/ 0 w 61"/>
                    <a:gd name="T1" fmla="*/ 5 h 34"/>
                    <a:gd name="T2" fmla="*/ 28 w 61"/>
                    <a:gd name="T3" fmla="*/ 0 h 34"/>
                    <a:gd name="T4" fmla="*/ 45 w 61"/>
                    <a:gd name="T5" fmla="*/ 0 h 34"/>
                    <a:gd name="T6" fmla="*/ 59 w 61"/>
                    <a:gd name="T7" fmla="*/ 12 h 34"/>
                    <a:gd name="T8" fmla="*/ 61 w 61"/>
                    <a:gd name="T9" fmla="*/ 20 h 34"/>
                    <a:gd name="T10" fmla="*/ 57 w 61"/>
                    <a:gd name="T11" fmla="*/ 28 h 34"/>
                    <a:gd name="T12" fmla="*/ 45 w 61"/>
                    <a:gd name="T13" fmla="*/ 34 h 34"/>
                    <a:gd name="T14" fmla="*/ 28 w 61"/>
                    <a:gd name="T15" fmla="*/ 34 h 34"/>
                    <a:gd name="T16" fmla="*/ 7 w 61"/>
                    <a:gd name="T17" fmla="*/ 29 h 34"/>
                    <a:gd name="T18" fmla="*/ 0 w 61"/>
                    <a:gd name="T19" fmla="*/ 15 h 34"/>
                    <a:gd name="T20" fmla="*/ 0 w 61"/>
                    <a:gd name="T21" fmla="*/ 5 h 3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61"/>
                    <a:gd name="T34" fmla="*/ 0 h 34"/>
                    <a:gd name="T35" fmla="*/ 61 w 61"/>
                    <a:gd name="T36" fmla="*/ 34 h 34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61" h="34">
                      <a:moveTo>
                        <a:pt x="0" y="5"/>
                      </a:moveTo>
                      <a:lnTo>
                        <a:pt x="28" y="0"/>
                      </a:lnTo>
                      <a:lnTo>
                        <a:pt x="45" y="0"/>
                      </a:lnTo>
                      <a:lnTo>
                        <a:pt x="59" y="12"/>
                      </a:lnTo>
                      <a:lnTo>
                        <a:pt x="61" y="20"/>
                      </a:lnTo>
                      <a:lnTo>
                        <a:pt x="57" y="28"/>
                      </a:lnTo>
                      <a:lnTo>
                        <a:pt x="45" y="34"/>
                      </a:lnTo>
                      <a:lnTo>
                        <a:pt x="28" y="34"/>
                      </a:lnTo>
                      <a:lnTo>
                        <a:pt x="7" y="29"/>
                      </a:lnTo>
                      <a:lnTo>
                        <a:pt x="0" y="15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72" name="Freeform 75"/>
                <p:cNvSpPr>
                  <a:spLocks/>
                </p:cNvSpPr>
                <p:nvPr/>
              </p:nvSpPr>
              <p:spPr bwMode="auto">
                <a:xfrm>
                  <a:off x="2928" y="3524"/>
                  <a:ext cx="85" cy="34"/>
                </a:xfrm>
                <a:custGeom>
                  <a:avLst/>
                  <a:gdLst>
                    <a:gd name="T0" fmla="*/ 0 w 85"/>
                    <a:gd name="T1" fmla="*/ 5 h 34"/>
                    <a:gd name="T2" fmla="*/ 38 w 85"/>
                    <a:gd name="T3" fmla="*/ 0 h 34"/>
                    <a:gd name="T4" fmla="*/ 64 w 85"/>
                    <a:gd name="T5" fmla="*/ 0 h 34"/>
                    <a:gd name="T6" fmla="*/ 85 w 85"/>
                    <a:gd name="T7" fmla="*/ 12 h 34"/>
                    <a:gd name="T8" fmla="*/ 85 w 85"/>
                    <a:gd name="T9" fmla="*/ 21 h 34"/>
                    <a:gd name="T10" fmla="*/ 83 w 85"/>
                    <a:gd name="T11" fmla="*/ 28 h 34"/>
                    <a:gd name="T12" fmla="*/ 64 w 85"/>
                    <a:gd name="T13" fmla="*/ 34 h 34"/>
                    <a:gd name="T14" fmla="*/ 38 w 85"/>
                    <a:gd name="T15" fmla="*/ 34 h 34"/>
                    <a:gd name="T16" fmla="*/ 8 w 85"/>
                    <a:gd name="T17" fmla="*/ 29 h 34"/>
                    <a:gd name="T18" fmla="*/ 0 w 85"/>
                    <a:gd name="T19" fmla="*/ 16 h 34"/>
                    <a:gd name="T20" fmla="*/ 0 w 85"/>
                    <a:gd name="T21" fmla="*/ 5 h 3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85"/>
                    <a:gd name="T34" fmla="*/ 0 h 34"/>
                    <a:gd name="T35" fmla="*/ 85 w 85"/>
                    <a:gd name="T36" fmla="*/ 34 h 34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85" h="34">
                      <a:moveTo>
                        <a:pt x="0" y="5"/>
                      </a:moveTo>
                      <a:lnTo>
                        <a:pt x="38" y="0"/>
                      </a:lnTo>
                      <a:lnTo>
                        <a:pt x="64" y="0"/>
                      </a:lnTo>
                      <a:lnTo>
                        <a:pt x="85" y="12"/>
                      </a:lnTo>
                      <a:lnTo>
                        <a:pt x="85" y="21"/>
                      </a:lnTo>
                      <a:lnTo>
                        <a:pt x="83" y="28"/>
                      </a:lnTo>
                      <a:lnTo>
                        <a:pt x="64" y="34"/>
                      </a:lnTo>
                      <a:lnTo>
                        <a:pt x="38" y="34"/>
                      </a:lnTo>
                      <a:lnTo>
                        <a:pt x="8" y="29"/>
                      </a:lnTo>
                      <a:lnTo>
                        <a:pt x="0" y="16"/>
                      </a:lnTo>
                      <a:lnTo>
                        <a:pt x="0" y="5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73" name="Freeform 76"/>
                <p:cNvSpPr>
                  <a:spLocks/>
                </p:cNvSpPr>
                <p:nvPr/>
              </p:nvSpPr>
              <p:spPr bwMode="auto">
                <a:xfrm>
                  <a:off x="2673" y="3552"/>
                  <a:ext cx="103" cy="48"/>
                </a:xfrm>
                <a:custGeom>
                  <a:avLst/>
                  <a:gdLst>
                    <a:gd name="T0" fmla="*/ 103 w 103"/>
                    <a:gd name="T1" fmla="*/ 4 h 48"/>
                    <a:gd name="T2" fmla="*/ 54 w 103"/>
                    <a:gd name="T3" fmla="*/ 0 h 48"/>
                    <a:gd name="T4" fmla="*/ 19 w 103"/>
                    <a:gd name="T5" fmla="*/ 6 h 48"/>
                    <a:gd name="T6" fmla="*/ 5 w 103"/>
                    <a:gd name="T7" fmla="*/ 13 h 48"/>
                    <a:gd name="T8" fmla="*/ 0 w 103"/>
                    <a:gd name="T9" fmla="*/ 30 h 48"/>
                    <a:gd name="T10" fmla="*/ 4 w 103"/>
                    <a:gd name="T11" fmla="*/ 48 h 48"/>
                    <a:gd name="T12" fmla="*/ 72 w 103"/>
                    <a:gd name="T13" fmla="*/ 41 h 48"/>
                    <a:gd name="T14" fmla="*/ 103 w 103"/>
                    <a:gd name="T15" fmla="*/ 29 h 48"/>
                    <a:gd name="T16" fmla="*/ 103 w 103"/>
                    <a:gd name="T17" fmla="*/ 4 h 4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03"/>
                    <a:gd name="T28" fmla="*/ 0 h 48"/>
                    <a:gd name="T29" fmla="*/ 103 w 103"/>
                    <a:gd name="T30" fmla="*/ 48 h 48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03" h="48">
                      <a:moveTo>
                        <a:pt x="103" y="4"/>
                      </a:moveTo>
                      <a:lnTo>
                        <a:pt x="54" y="0"/>
                      </a:lnTo>
                      <a:lnTo>
                        <a:pt x="19" y="6"/>
                      </a:lnTo>
                      <a:lnTo>
                        <a:pt x="5" y="13"/>
                      </a:lnTo>
                      <a:lnTo>
                        <a:pt x="0" y="30"/>
                      </a:lnTo>
                      <a:lnTo>
                        <a:pt x="4" y="48"/>
                      </a:lnTo>
                      <a:lnTo>
                        <a:pt x="72" y="41"/>
                      </a:lnTo>
                      <a:lnTo>
                        <a:pt x="103" y="29"/>
                      </a:lnTo>
                      <a:lnTo>
                        <a:pt x="103" y="4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74" name="Freeform 77"/>
                <p:cNvSpPr>
                  <a:spLocks/>
                </p:cNvSpPr>
                <p:nvPr/>
              </p:nvSpPr>
              <p:spPr bwMode="auto">
                <a:xfrm>
                  <a:off x="2220" y="3505"/>
                  <a:ext cx="434" cy="142"/>
                </a:xfrm>
                <a:custGeom>
                  <a:avLst/>
                  <a:gdLst>
                    <a:gd name="T0" fmla="*/ 33 w 434"/>
                    <a:gd name="T1" fmla="*/ 0 h 142"/>
                    <a:gd name="T2" fmla="*/ 91 w 434"/>
                    <a:gd name="T3" fmla="*/ 0 h 142"/>
                    <a:gd name="T4" fmla="*/ 115 w 434"/>
                    <a:gd name="T5" fmla="*/ 18 h 142"/>
                    <a:gd name="T6" fmla="*/ 126 w 434"/>
                    <a:gd name="T7" fmla="*/ 27 h 142"/>
                    <a:gd name="T8" fmla="*/ 180 w 434"/>
                    <a:gd name="T9" fmla="*/ 27 h 142"/>
                    <a:gd name="T10" fmla="*/ 185 w 434"/>
                    <a:gd name="T11" fmla="*/ 16 h 142"/>
                    <a:gd name="T12" fmla="*/ 211 w 434"/>
                    <a:gd name="T13" fmla="*/ 10 h 142"/>
                    <a:gd name="T14" fmla="*/ 249 w 434"/>
                    <a:gd name="T15" fmla="*/ 8 h 142"/>
                    <a:gd name="T16" fmla="*/ 261 w 434"/>
                    <a:gd name="T17" fmla="*/ 19 h 142"/>
                    <a:gd name="T18" fmla="*/ 272 w 434"/>
                    <a:gd name="T19" fmla="*/ 21 h 142"/>
                    <a:gd name="T20" fmla="*/ 279 w 434"/>
                    <a:gd name="T21" fmla="*/ 26 h 142"/>
                    <a:gd name="T22" fmla="*/ 289 w 434"/>
                    <a:gd name="T23" fmla="*/ 27 h 142"/>
                    <a:gd name="T24" fmla="*/ 288 w 434"/>
                    <a:gd name="T25" fmla="*/ 35 h 142"/>
                    <a:gd name="T26" fmla="*/ 300 w 434"/>
                    <a:gd name="T27" fmla="*/ 45 h 142"/>
                    <a:gd name="T28" fmla="*/ 373 w 434"/>
                    <a:gd name="T29" fmla="*/ 50 h 142"/>
                    <a:gd name="T30" fmla="*/ 363 w 434"/>
                    <a:gd name="T31" fmla="*/ 61 h 142"/>
                    <a:gd name="T32" fmla="*/ 364 w 434"/>
                    <a:gd name="T33" fmla="*/ 72 h 142"/>
                    <a:gd name="T34" fmla="*/ 385 w 434"/>
                    <a:gd name="T35" fmla="*/ 98 h 142"/>
                    <a:gd name="T36" fmla="*/ 434 w 434"/>
                    <a:gd name="T37" fmla="*/ 106 h 142"/>
                    <a:gd name="T38" fmla="*/ 425 w 434"/>
                    <a:gd name="T39" fmla="*/ 140 h 142"/>
                    <a:gd name="T40" fmla="*/ 383 w 434"/>
                    <a:gd name="T41" fmla="*/ 142 h 142"/>
                    <a:gd name="T42" fmla="*/ 356 w 434"/>
                    <a:gd name="T43" fmla="*/ 132 h 142"/>
                    <a:gd name="T44" fmla="*/ 322 w 434"/>
                    <a:gd name="T45" fmla="*/ 101 h 142"/>
                    <a:gd name="T46" fmla="*/ 303 w 434"/>
                    <a:gd name="T47" fmla="*/ 95 h 142"/>
                    <a:gd name="T48" fmla="*/ 261 w 434"/>
                    <a:gd name="T49" fmla="*/ 95 h 142"/>
                    <a:gd name="T50" fmla="*/ 207 w 434"/>
                    <a:gd name="T51" fmla="*/ 103 h 142"/>
                    <a:gd name="T52" fmla="*/ 195 w 434"/>
                    <a:gd name="T53" fmla="*/ 95 h 142"/>
                    <a:gd name="T54" fmla="*/ 176 w 434"/>
                    <a:gd name="T55" fmla="*/ 84 h 142"/>
                    <a:gd name="T56" fmla="*/ 152 w 434"/>
                    <a:gd name="T57" fmla="*/ 85 h 142"/>
                    <a:gd name="T58" fmla="*/ 103 w 434"/>
                    <a:gd name="T59" fmla="*/ 76 h 142"/>
                    <a:gd name="T60" fmla="*/ 87 w 434"/>
                    <a:gd name="T61" fmla="*/ 64 h 142"/>
                    <a:gd name="T62" fmla="*/ 65 w 434"/>
                    <a:gd name="T63" fmla="*/ 64 h 142"/>
                    <a:gd name="T64" fmla="*/ 52 w 434"/>
                    <a:gd name="T65" fmla="*/ 56 h 142"/>
                    <a:gd name="T66" fmla="*/ 31 w 434"/>
                    <a:gd name="T67" fmla="*/ 56 h 142"/>
                    <a:gd name="T68" fmla="*/ 0 w 434"/>
                    <a:gd name="T69" fmla="*/ 37 h 142"/>
                    <a:gd name="T70" fmla="*/ 2 w 434"/>
                    <a:gd name="T71" fmla="*/ 19 h 142"/>
                    <a:gd name="T72" fmla="*/ 9 w 434"/>
                    <a:gd name="T73" fmla="*/ 18 h 142"/>
                    <a:gd name="T74" fmla="*/ 10 w 434"/>
                    <a:gd name="T75" fmla="*/ 8 h 142"/>
                    <a:gd name="T76" fmla="*/ 24 w 434"/>
                    <a:gd name="T77" fmla="*/ 8 h 142"/>
                    <a:gd name="T78" fmla="*/ 33 w 434"/>
                    <a:gd name="T79" fmla="*/ 0 h 142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w 434"/>
                    <a:gd name="T121" fmla="*/ 0 h 142"/>
                    <a:gd name="T122" fmla="*/ 434 w 434"/>
                    <a:gd name="T123" fmla="*/ 142 h 142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T120" t="T121" r="T122" b="T123"/>
                  <a:pathLst>
                    <a:path w="434" h="142">
                      <a:moveTo>
                        <a:pt x="33" y="0"/>
                      </a:moveTo>
                      <a:lnTo>
                        <a:pt x="91" y="0"/>
                      </a:lnTo>
                      <a:lnTo>
                        <a:pt x="115" y="18"/>
                      </a:lnTo>
                      <a:lnTo>
                        <a:pt x="126" y="27"/>
                      </a:lnTo>
                      <a:lnTo>
                        <a:pt x="180" y="27"/>
                      </a:lnTo>
                      <a:lnTo>
                        <a:pt x="185" y="16"/>
                      </a:lnTo>
                      <a:lnTo>
                        <a:pt x="211" y="10"/>
                      </a:lnTo>
                      <a:lnTo>
                        <a:pt x="249" y="8"/>
                      </a:lnTo>
                      <a:lnTo>
                        <a:pt x="261" y="19"/>
                      </a:lnTo>
                      <a:lnTo>
                        <a:pt x="272" y="21"/>
                      </a:lnTo>
                      <a:lnTo>
                        <a:pt x="279" y="26"/>
                      </a:lnTo>
                      <a:lnTo>
                        <a:pt x="289" y="27"/>
                      </a:lnTo>
                      <a:lnTo>
                        <a:pt x="288" y="35"/>
                      </a:lnTo>
                      <a:lnTo>
                        <a:pt x="300" y="45"/>
                      </a:lnTo>
                      <a:lnTo>
                        <a:pt x="373" y="50"/>
                      </a:lnTo>
                      <a:lnTo>
                        <a:pt x="363" y="61"/>
                      </a:lnTo>
                      <a:lnTo>
                        <a:pt x="364" y="72"/>
                      </a:lnTo>
                      <a:lnTo>
                        <a:pt x="385" y="98"/>
                      </a:lnTo>
                      <a:lnTo>
                        <a:pt x="434" y="106"/>
                      </a:lnTo>
                      <a:lnTo>
                        <a:pt x="425" y="140"/>
                      </a:lnTo>
                      <a:lnTo>
                        <a:pt x="383" y="142"/>
                      </a:lnTo>
                      <a:lnTo>
                        <a:pt x="356" y="132"/>
                      </a:lnTo>
                      <a:lnTo>
                        <a:pt x="322" y="101"/>
                      </a:lnTo>
                      <a:lnTo>
                        <a:pt x="303" y="95"/>
                      </a:lnTo>
                      <a:lnTo>
                        <a:pt x="261" y="95"/>
                      </a:lnTo>
                      <a:lnTo>
                        <a:pt x="207" y="103"/>
                      </a:lnTo>
                      <a:lnTo>
                        <a:pt x="195" y="95"/>
                      </a:lnTo>
                      <a:lnTo>
                        <a:pt x="176" y="84"/>
                      </a:lnTo>
                      <a:lnTo>
                        <a:pt x="152" y="85"/>
                      </a:lnTo>
                      <a:lnTo>
                        <a:pt x="103" y="76"/>
                      </a:lnTo>
                      <a:lnTo>
                        <a:pt x="87" y="64"/>
                      </a:lnTo>
                      <a:lnTo>
                        <a:pt x="65" y="64"/>
                      </a:lnTo>
                      <a:lnTo>
                        <a:pt x="52" y="56"/>
                      </a:lnTo>
                      <a:lnTo>
                        <a:pt x="31" y="56"/>
                      </a:lnTo>
                      <a:lnTo>
                        <a:pt x="0" y="37"/>
                      </a:lnTo>
                      <a:lnTo>
                        <a:pt x="2" y="19"/>
                      </a:lnTo>
                      <a:lnTo>
                        <a:pt x="9" y="18"/>
                      </a:lnTo>
                      <a:lnTo>
                        <a:pt x="10" y="8"/>
                      </a:lnTo>
                      <a:lnTo>
                        <a:pt x="24" y="8"/>
                      </a:lnTo>
                      <a:lnTo>
                        <a:pt x="33" y="0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75" name="Freeform 78"/>
                <p:cNvSpPr>
                  <a:spLocks/>
                </p:cNvSpPr>
                <p:nvPr/>
              </p:nvSpPr>
              <p:spPr bwMode="auto">
                <a:xfrm>
                  <a:off x="2696" y="3187"/>
                  <a:ext cx="263" cy="289"/>
                </a:xfrm>
                <a:custGeom>
                  <a:avLst/>
                  <a:gdLst>
                    <a:gd name="T0" fmla="*/ 254 w 263"/>
                    <a:gd name="T1" fmla="*/ 45 h 289"/>
                    <a:gd name="T2" fmla="*/ 158 w 263"/>
                    <a:gd name="T3" fmla="*/ 75 h 289"/>
                    <a:gd name="T4" fmla="*/ 130 w 263"/>
                    <a:gd name="T5" fmla="*/ 64 h 289"/>
                    <a:gd name="T6" fmla="*/ 96 w 263"/>
                    <a:gd name="T7" fmla="*/ 70 h 289"/>
                    <a:gd name="T8" fmla="*/ 71 w 263"/>
                    <a:gd name="T9" fmla="*/ 91 h 289"/>
                    <a:gd name="T10" fmla="*/ 85 w 263"/>
                    <a:gd name="T11" fmla="*/ 93 h 289"/>
                    <a:gd name="T12" fmla="*/ 104 w 263"/>
                    <a:gd name="T13" fmla="*/ 125 h 289"/>
                    <a:gd name="T14" fmla="*/ 115 w 263"/>
                    <a:gd name="T15" fmla="*/ 109 h 289"/>
                    <a:gd name="T16" fmla="*/ 171 w 263"/>
                    <a:gd name="T17" fmla="*/ 96 h 289"/>
                    <a:gd name="T18" fmla="*/ 179 w 263"/>
                    <a:gd name="T19" fmla="*/ 83 h 289"/>
                    <a:gd name="T20" fmla="*/ 179 w 263"/>
                    <a:gd name="T21" fmla="*/ 115 h 289"/>
                    <a:gd name="T22" fmla="*/ 162 w 263"/>
                    <a:gd name="T23" fmla="*/ 131 h 289"/>
                    <a:gd name="T24" fmla="*/ 148 w 263"/>
                    <a:gd name="T25" fmla="*/ 148 h 289"/>
                    <a:gd name="T26" fmla="*/ 179 w 263"/>
                    <a:gd name="T27" fmla="*/ 223 h 289"/>
                    <a:gd name="T28" fmla="*/ 160 w 263"/>
                    <a:gd name="T29" fmla="*/ 234 h 289"/>
                    <a:gd name="T30" fmla="*/ 125 w 263"/>
                    <a:gd name="T31" fmla="*/ 241 h 289"/>
                    <a:gd name="T32" fmla="*/ 115 w 263"/>
                    <a:gd name="T33" fmla="*/ 210 h 289"/>
                    <a:gd name="T34" fmla="*/ 108 w 263"/>
                    <a:gd name="T35" fmla="*/ 185 h 289"/>
                    <a:gd name="T36" fmla="*/ 73 w 263"/>
                    <a:gd name="T37" fmla="*/ 170 h 289"/>
                    <a:gd name="T38" fmla="*/ 87 w 263"/>
                    <a:gd name="T39" fmla="*/ 204 h 289"/>
                    <a:gd name="T40" fmla="*/ 85 w 263"/>
                    <a:gd name="T41" fmla="*/ 223 h 289"/>
                    <a:gd name="T42" fmla="*/ 96 w 263"/>
                    <a:gd name="T43" fmla="*/ 238 h 289"/>
                    <a:gd name="T44" fmla="*/ 80 w 263"/>
                    <a:gd name="T45" fmla="*/ 289 h 289"/>
                    <a:gd name="T46" fmla="*/ 52 w 263"/>
                    <a:gd name="T47" fmla="*/ 213 h 289"/>
                    <a:gd name="T48" fmla="*/ 0 w 263"/>
                    <a:gd name="T49" fmla="*/ 178 h 289"/>
                    <a:gd name="T50" fmla="*/ 22 w 263"/>
                    <a:gd name="T51" fmla="*/ 131 h 289"/>
                    <a:gd name="T52" fmla="*/ 49 w 263"/>
                    <a:gd name="T53" fmla="*/ 117 h 289"/>
                    <a:gd name="T54" fmla="*/ 54 w 263"/>
                    <a:gd name="T55" fmla="*/ 65 h 289"/>
                    <a:gd name="T56" fmla="*/ 76 w 263"/>
                    <a:gd name="T57" fmla="*/ 37 h 289"/>
                    <a:gd name="T58" fmla="*/ 96 w 263"/>
                    <a:gd name="T59" fmla="*/ 32 h 289"/>
                    <a:gd name="T60" fmla="*/ 106 w 263"/>
                    <a:gd name="T61" fmla="*/ 17 h 289"/>
                    <a:gd name="T62" fmla="*/ 129 w 263"/>
                    <a:gd name="T63" fmla="*/ 28 h 289"/>
                    <a:gd name="T64" fmla="*/ 202 w 263"/>
                    <a:gd name="T65" fmla="*/ 37 h 289"/>
                    <a:gd name="T66" fmla="*/ 235 w 263"/>
                    <a:gd name="T67" fmla="*/ 28 h 289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w 263"/>
                    <a:gd name="T103" fmla="*/ 0 h 289"/>
                    <a:gd name="T104" fmla="*/ 263 w 263"/>
                    <a:gd name="T105" fmla="*/ 289 h 289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T102" t="T103" r="T104" b="T105"/>
                  <a:pathLst>
                    <a:path w="263" h="289">
                      <a:moveTo>
                        <a:pt x="263" y="0"/>
                      </a:moveTo>
                      <a:lnTo>
                        <a:pt x="254" y="45"/>
                      </a:lnTo>
                      <a:lnTo>
                        <a:pt x="225" y="65"/>
                      </a:lnTo>
                      <a:lnTo>
                        <a:pt x="158" y="75"/>
                      </a:lnTo>
                      <a:lnTo>
                        <a:pt x="146" y="64"/>
                      </a:lnTo>
                      <a:lnTo>
                        <a:pt x="130" y="64"/>
                      </a:lnTo>
                      <a:lnTo>
                        <a:pt x="120" y="57"/>
                      </a:lnTo>
                      <a:lnTo>
                        <a:pt x="96" y="70"/>
                      </a:lnTo>
                      <a:lnTo>
                        <a:pt x="80" y="80"/>
                      </a:lnTo>
                      <a:lnTo>
                        <a:pt x="71" y="91"/>
                      </a:lnTo>
                      <a:lnTo>
                        <a:pt x="75" y="94"/>
                      </a:lnTo>
                      <a:lnTo>
                        <a:pt x="85" y="93"/>
                      </a:lnTo>
                      <a:lnTo>
                        <a:pt x="96" y="125"/>
                      </a:lnTo>
                      <a:lnTo>
                        <a:pt x="104" y="125"/>
                      </a:lnTo>
                      <a:lnTo>
                        <a:pt x="104" y="115"/>
                      </a:lnTo>
                      <a:lnTo>
                        <a:pt x="115" y="109"/>
                      </a:lnTo>
                      <a:lnTo>
                        <a:pt x="115" y="94"/>
                      </a:lnTo>
                      <a:lnTo>
                        <a:pt x="171" y="96"/>
                      </a:lnTo>
                      <a:lnTo>
                        <a:pt x="174" y="85"/>
                      </a:lnTo>
                      <a:lnTo>
                        <a:pt x="179" y="83"/>
                      </a:lnTo>
                      <a:lnTo>
                        <a:pt x="190" y="104"/>
                      </a:lnTo>
                      <a:lnTo>
                        <a:pt x="179" y="115"/>
                      </a:lnTo>
                      <a:lnTo>
                        <a:pt x="169" y="115"/>
                      </a:lnTo>
                      <a:lnTo>
                        <a:pt x="162" y="131"/>
                      </a:lnTo>
                      <a:lnTo>
                        <a:pt x="148" y="148"/>
                      </a:lnTo>
                      <a:lnTo>
                        <a:pt x="179" y="213"/>
                      </a:lnTo>
                      <a:lnTo>
                        <a:pt x="179" y="223"/>
                      </a:lnTo>
                      <a:lnTo>
                        <a:pt x="160" y="223"/>
                      </a:lnTo>
                      <a:lnTo>
                        <a:pt x="160" y="234"/>
                      </a:lnTo>
                      <a:lnTo>
                        <a:pt x="146" y="241"/>
                      </a:lnTo>
                      <a:lnTo>
                        <a:pt x="125" y="241"/>
                      </a:lnTo>
                      <a:lnTo>
                        <a:pt x="129" y="213"/>
                      </a:lnTo>
                      <a:lnTo>
                        <a:pt x="115" y="210"/>
                      </a:lnTo>
                      <a:lnTo>
                        <a:pt x="115" y="193"/>
                      </a:lnTo>
                      <a:lnTo>
                        <a:pt x="108" y="185"/>
                      </a:lnTo>
                      <a:lnTo>
                        <a:pt x="106" y="173"/>
                      </a:lnTo>
                      <a:lnTo>
                        <a:pt x="73" y="170"/>
                      </a:lnTo>
                      <a:lnTo>
                        <a:pt x="73" y="197"/>
                      </a:lnTo>
                      <a:lnTo>
                        <a:pt x="87" y="204"/>
                      </a:lnTo>
                      <a:lnTo>
                        <a:pt x="73" y="217"/>
                      </a:lnTo>
                      <a:lnTo>
                        <a:pt x="85" y="223"/>
                      </a:lnTo>
                      <a:lnTo>
                        <a:pt x="82" y="233"/>
                      </a:lnTo>
                      <a:lnTo>
                        <a:pt x="96" y="238"/>
                      </a:lnTo>
                      <a:lnTo>
                        <a:pt x="96" y="276"/>
                      </a:lnTo>
                      <a:lnTo>
                        <a:pt x="80" y="289"/>
                      </a:lnTo>
                      <a:lnTo>
                        <a:pt x="56" y="287"/>
                      </a:lnTo>
                      <a:lnTo>
                        <a:pt x="52" y="213"/>
                      </a:lnTo>
                      <a:lnTo>
                        <a:pt x="33" y="209"/>
                      </a:lnTo>
                      <a:lnTo>
                        <a:pt x="0" y="178"/>
                      </a:lnTo>
                      <a:lnTo>
                        <a:pt x="0" y="154"/>
                      </a:lnTo>
                      <a:lnTo>
                        <a:pt x="22" y="131"/>
                      </a:lnTo>
                      <a:lnTo>
                        <a:pt x="36" y="130"/>
                      </a:lnTo>
                      <a:lnTo>
                        <a:pt x="49" y="117"/>
                      </a:lnTo>
                      <a:lnTo>
                        <a:pt x="54" y="102"/>
                      </a:lnTo>
                      <a:lnTo>
                        <a:pt x="54" y="65"/>
                      </a:lnTo>
                      <a:lnTo>
                        <a:pt x="64" y="48"/>
                      </a:lnTo>
                      <a:lnTo>
                        <a:pt x="76" y="37"/>
                      </a:lnTo>
                      <a:lnTo>
                        <a:pt x="89" y="37"/>
                      </a:lnTo>
                      <a:lnTo>
                        <a:pt x="96" y="32"/>
                      </a:lnTo>
                      <a:lnTo>
                        <a:pt x="97" y="19"/>
                      </a:lnTo>
                      <a:lnTo>
                        <a:pt x="106" y="17"/>
                      </a:lnTo>
                      <a:lnTo>
                        <a:pt x="115" y="27"/>
                      </a:lnTo>
                      <a:lnTo>
                        <a:pt x="129" y="28"/>
                      </a:lnTo>
                      <a:lnTo>
                        <a:pt x="129" y="37"/>
                      </a:lnTo>
                      <a:lnTo>
                        <a:pt x="202" y="37"/>
                      </a:lnTo>
                      <a:lnTo>
                        <a:pt x="225" y="28"/>
                      </a:lnTo>
                      <a:lnTo>
                        <a:pt x="235" y="28"/>
                      </a:lnTo>
                      <a:lnTo>
                        <a:pt x="263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76" name="Freeform 79"/>
                <p:cNvSpPr>
                  <a:spLocks/>
                </p:cNvSpPr>
                <p:nvPr/>
              </p:nvSpPr>
              <p:spPr bwMode="auto">
                <a:xfrm>
                  <a:off x="3011" y="3326"/>
                  <a:ext cx="119" cy="62"/>
                </a:xfrm>
                <a:custGeom>
                  <a:avLst/>
                  <a:gdLst>
                    <a:gd name="T0" fmla="*/ 103 w 119"/>
                    <a:gd name="T1" fmla="*/ 0 h 62"/>
                    <a:gd name="T2" fmla="*/ 72 w 119"/>
                    <a:gd name="T3" fmla="*/ 2 h 62"/>
                    <a:gd name="T4" fmla="*/ 37 w 119"/>
                    <a:gd name="T5" fmla="*/ 12 h 62"/>
                    <a:gd name="T6" fmla="*/ 16 w 119"/>
                    <a:gd name="T7" fmla="*/ 23 h 62"/>
                    <a:gd name="T8" fmla="*/ 2 w 119"/>
                    <a:gd name="T9" fmla="*/ 29 h 62"/>
                    <a:gd name="T10" fmla="*/ 0 w 119"/>
                    <a:gd name="T11" fmla="*/ 42 h 62"/>
                    <a:gd name="T12" fmla="*/ 14 w 119"/>
                    <a:gd name="T13" fmla="*/ 50 h 62"/>
                    <a:gd name="T14" fmla="*/ 32 w 119"/>
                    <a:gd name="T15" fmla="*/ 50 h 62"/>
                    <a:gd name="T16" fmla="*/ 44 w 119"/>
                    <a:gd name="T17" fmla="*/ 52 h 62"/>
                    <a:gd name="T18" fmla="*/ 65 w 119"/>
                    <a:gd name="T19" fmla="*/ 62 h 62"/>
                    <a:gd name="T20" fmla="*/ 100 w 119"/>
                    <a:gd name="T21" fmla="*/ 62 h 62"/>
                    <a:gd name="T22" fmla="*/ 112 w 119"/>
                    <a:gd name="T23" fmla="*/ 49 h 62"/>
                    <a:gd name="T24" fmla="*/ 115 w 119"/>
                    <a:gd name="T25" fmla="*/ 31 h 62"/>
                    <a:gd name="T26" fmla="*/ 119 w 119"/>
                    <a:gd name="T27" fmla="*/ 10 h 62"/>
                    <a:gd name="T28" fmla="*/ 103 w 119"/>
                    <a:gd name="T29" fmla="*/ 0 h 6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119"/>
                    <a:gd name="T46" fmla="*/ 0 h 62"/>
                    <a:gd name="T47" fmla="*/ 119 w 119"/>
                    <a:gd name="T48" fmla="*/ 62 h 62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119" h="62">
                      <a:moveTo>
                        <a:pt x="103" y="0"/>
                      </a:moveTo>
                      <a:lnTo>
                        <a:pt x="72" y="2"/>
                      </a:lnTo>
                      <a:lnTo>
                        <a:pt x="37" y="12"/>
                      </a:lnTo>
                      <a:lnTo>
                        <a:pt x="16" y="23"/>
                      </a:lnTo>
                      <a:lnTo>
                        <a:pt x="2" y="29"/>
                      </a:lnTo>
                      <a:lnTo>
                        <a:pt x="0" y="42"/>
                      </a:lnTo>
                      <a:lnTo>
                        <a:pt x="14" y="50"/>
                      </a:lnTo>
                      <a:lnTo>
                        <a:pt x="32" y="50"/>
                      </a:lnTo>
                      <a:lnTo>
                        <a:pt x="44" y="52"/>
                      </a:lnTo>
                      <a:lnTo>
                        <a:pt x="65" y="62"/>
                      </a:lnTo>
                      <a:lnTo>
                        <a:pt x="100" y="62"/>
                      </a:lnTo>
                      <a:lnTo>
                        <a:pt x="112" y="49"/>
                      </a:lnTo>
                      <a:lnTo>
                        <a:pt x="115" y="31"/>
                      </a:lnTo>
                      <a:lnTo>
                        <a:pt x="119" y="10"/>
                      </a:lnTo>
                      <a:lnTo>
                        <a:pt x="103" y="0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</p:grpSp>
          <p:grpSp>
            <p:nvGrpSpPr>
              <p:cNvPr id="48" name="Group 98"/>
              <p:cNvGrpSpPr>
                <a:grpSpLocks/>
              </p:cNvGrpSpPr>
              <p:nvPr/>
            </p:nvGrpSpPr>
            <p:grpSpPr bwMode="auto">
              <a:xfrm>
                <a:off x="6307180" y="2938077"/>
                <a:ext cx="955572" cy="1000224"/>
                <a:chOff x="2332" y="3022"/>
                <a:chExt cx="406" cy="399"/>
              </a:xfrm>
              <a:solidFill>
                <a:srgbClr val="C0BAA7"/>
              </a:solidFill>
            </p:grpSpPr>
            <p:sp>
              <p:nvSpPr>
                <p:cNvPr id="49" name="Freeform 99"/>
                <p:cNvSpPr>
                  <a:spLocks/>
                </p:cNvSpPr>
                <p:nvPr/>
              </p:nvSpPr>
              <p:spPr bwMode="auto">
                <a:xfrm>
                  <a:off x="2351" y="3022"/>
                  <a:ext cx="387" cy="242"/>
                </a:xfrm>
                <a:custGeom>
                  <a:avLst/>
                  <a:gdLst>
                    <a:gd name="T0" fmla="*/ 0 w 387"/>
                    <a:gd name="T1" fmla="*/ 206 h 242"/>
                    <a:gd name="T2" fmla="*/ 35 w 387"/>
                    <a:gd name="T3" fmla="*/ 240 h 242"/>
                    <a:gd name="T4" fmla="*/ 49 w 387"/>
                    <a:gd name="T5" fmla="*/ 242 h 242"/>
                    <a:gd name="T6" fmla="*/ 57 w 387"/>
                    <a:gd name="T7" fmla="*/ 229 h 242"/>
                    <a:gd name="T8" fmla="*/ 90 w 387"/>
                    <a:gd name="T9" fmla="*/ 221 h 242"/>
                    <a:gd name="T10" fmla="*/ 108 w 387"/>
                    <a:gd name="T11" fmla="*/ 213 h 242"/>
                    <a:gd name="T12" fmla="*/ 118 w 387"/>
                    <a:gd name="T13" fmla="*/ 203 h 242"/>
                    <a:gd name="T14" fmla="*/ 176 w 387"/>
                    <a:gd name="T15" fmla="*/ 203 h 242"/>
                    <a:gd name="T16" fmla="*/ 200 w 387"/>
                    <a:gd name="T17" fmla="*/ 193 h 242"/>
                    <a:gd name="T18" fmla="*/ 200 w 387"/>
                    <a:gd name="T19" fmla="*/ 176 h 242"/>
                    <a:gd name="T20" fmla="*/ 230 w 387"/>
                    <a:gd name="T21" fmla="*/ 145 h 242"/>
                    <a:gd name="T22" fmla="*/ 233 w 387"/>
                    <a:gd name="T23" fmla="*/ 136 h 242"/>
                    <a:gd name="T24" fmla="*/ 252 w 387"/>
                    <a:gd name="T25" fmla="*/ 118 h 242"/>
                    <a:gd name="T26" fmla="*/ 254 w 387"/>
                    <a:gd name="T27" fmla="*/ 97 h 242"/>
                    <a:gd name="T28" fmla="*/ 317 w 387"/>
                    <a:gd name="T29" fmla="*/ 97 h 242"/>
                    <a:gd name="T30" fmla="*/ 345 w 387"/>
                    <a:gd name="T31" fmla="*/ 89 h 242"/>
                    <a:gd name="T32" fmla="*/ 348 w 387"/>
                    <a:gd name="T33" fmla="*/ 71 h 242"/>
                    <a:gd name="T34" fmla="*/ 374 w 387"/>
                    <a:gd name="T35" fmla="*/ 65 h 242"/>
                    <a:gd name="T36" fmla="*/ 387 w 387"/>
                    <a:gd name="T37" fmla="*/ 63 h 242"/>
                    <a:gd name="T38" fmla="*/ 378 w 387"/>
                    <a:gd name="T39" fmla="*/ 54 h 242"/>
                    <a:gd name="T40" fmla="*/ 355 w 387"/>
                    <a:gd name="T41" fmla="*/ 54 h 242"/>
                    <a:gd name="T42" fmla="*/ 329 w 387"/>
                    <a:gd name="T43" fmla="*/ 42 h 242"/>
                    <a:gd name="T44" fmla="*/ 322 w 387"/>
                    <a:gd name="T45" fmla="*/ 54 h 242"/>
                    <a:gd name="T46" fmla="*/ 306 w 387"/>
                    <a:gd name="T47" fmla="*/ 44 h 242"/>
                    <a:gd name="T48" fmla="*/ 329 w 387"/>
                    <a:gd name="T49" fmla="*/ 18 h 242"/>
                    <a:gd name="T50" fmla="*/ 306 w 387"/>
                    <a:gd name="T51" fmla="*/ 0 h 242"/>
                    <a:gd name="T52" fmla="*/ 275 w 387"/>
                    <a:gd name="T53" fmla="*/ 17 h 242"/>
                    <a:gd name="T54" fmla="*/ 263 w 387"/>
                    <a:gd name="T55" fmla="*/ 39 h 242"/>
                    <a:gd name="T56" fmla="*/ 240 w 387"/>
                    <a:gd name="T57" fmla="*/ 63 h 242"/>
                    <a:gd name="T58" fmla="*/ 221 w 387"/>
                    <a:gd name="T59" fmla="*/ 81 h 242"/>
                    <a:gd name="T60" fmla="*/ 191 w 387"/>
                    <a:gd name="T61" fmla="*/ 86 h 242"/>
                    <a:gd name="T62" fmla="*/ 179 w 387"/>
                    <a:gd name="T63" fmla="*/ 95 h 242"/>
                    <a:gd name="T64" fmla="*/ 155 w 387"/>
                    <a:gd name="T65" fmla="*/ 121 h 242"/>
                    <a:gd name="T66" fmla="*/ 150 w 387"/>
                    <a:gd name="T67" fmla="*/ 136 h 242"/>
                    <a:gd name="T68" fmla="*/ 127 w 387"/>
                    <a:gd name="T69" fmla="*/ 144 h 242"/>
                    <a:gd name="T70" fmla="*/ 99 w 387"/>
                    <a:gd name="T71" fmla="*/ 144 h 242"/>
                    <a:gd name="T72" fmla="*/ 85 w 387"/>
                    <a:gd name="T73" fmla="*/ 158 h 242"/>
                    <a:gd name="T74" fmla="*/ 85 w 387"/>
                    <a:gd name="T75" fmla="*/ 184 h 242"/>
                    <a:gd name="T76" fmla="*/ 66 w 387"/>
                    <a:gd name="T77" fmla="*/ 193 h 242"/>
                    <a:gd name="T78" fmla="*/ 66 w 387"/>
                    <a:gd name="T79" fmla="*/ 203 h 242"/>
                    <a:gd name="T80" fmla="*/ 24 w 387"/>
                    <a:gd name="T81" fmla="*/ 203 h 242"/>
                    <a:gd name="T82" fmla="*/ 24 w 387"/>
                    <a:gd name="T83" fmla="*/ 193 h 242"/>
                    <a:gd name="T84" fmla="*/ 0 w 387"/>
                    <a:gd name="T85" fmla="*/ 184 h 242"/>
                    <a:gd name="T86" fmla="*/ 0 w 387"/>
                    <a:gd name="T87" fmla="*/ 206 h 242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w 387"/>
                    <a:gd name="T133" fmla="*/ 0 h 242"/>
                    <a:gd name="T134" fmla="*/ 387 w 387"/>
                    <a:gd name="T135" fmla="*/ 242 h 242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T132" t="T133" r="T134" b="T135"/>
                  <a:pathLst>
                    <a:path w="387" h="242">
                      <a:moveTo>
                        <a:pt x="0" y="206"/>
                      </a:moveTo>
                      <a:lnTo>
                        <a:pt x="35" y="240"/>
                      </a:lnTo>
                      <a:lnTo>
                        <a:pt x="49" y="242"/>
                      </a:lnTo>
                      <a:lnTo>
                        <a:pt x="57" y="229"/>
                      </a:lnTo>
                      <a:lnTo>
                        <a:pt x="90" y="221"/>
                      </a:lnTo>
                      <a:lnTo>
                        <a:pt x="108" y="213"/>
                      </a:lnTo>
                      <a:lnTo>
                        <a:pt x="118" y="203"/>
                      </a:lnTo>
                      <a:lnTo>
                        <a:pt x="176" y="203"/>
                      </a:lnTo>
                      <a:lnTo>
                        <a:pt x="200" y="193"/>
                      </a:lnTo>
                      <a:lnTo>
                        <a:pt x="200" y="176"/>
                      </a:lnTo>
                      <a:lnTo>
                        <a:pt x="230" y="145"/>
                      </a:lnTo>
                      <a:lnTo>
                        <a:pt x="233" y="136"/>
                      </a:lnTo>
                      <a:lnTo>
                        <a:pt x="252" y="118"/>
                      </a:lnTo>
                      <a:lnTo>
                        <a:pt x="254" y="97"/>
                      </a:lnTo>
                      <a:lnTo>
                        <a:pt x="317" y="97"/>
                      </a:lnTo>
                      <a:lnTo>
                        <a:pt x="345" y="89"/>
                      </a:lnTo>
                      <a:lnTo>
                        <a:pt x="348" y="71"/>
                      </a:lnTo>
                      <a:lnTo>
                        <a:pt x="374" y="65"/>
                      </a:lnTo>
                      <a:lnTo>
                        <a:pt x="387" y="63"/>
                      </a:lnTo>
                      <a:lnTo>
                        <a:pt x="378" y="54"/>
                      </a:lnTo>
                      <a:lnTo>
                        <a:pt x="355" y="54"/>
                      </a:lnTo>
                      <a:lnTo>
                        <a:pt x="329" y="42"/>
                      </a:lnTo>
                      <a:lnTo>
                        <a:pt x="322" y="54"/>
                      </a:lnTo>
                      <a:lnTo>
                        <a:pt x="306" y="44"/>
                      </a:lnTo>
                      <a:lnTo>
                        <a:pt x="329" y="18"/>
                      </a:lnTo>
                      <a:lnTo>
                        <a:pt x="306" y="0"/>
                      </a:lnTo>
                      <a:lnTo>
                        <a:pt x="275" y="17"/>
                      </a:lnTo>
                      <a:lnTo>
                        <a:pt x="263" y="39"/>
                      </a:lnTo>
                      <a:lnTo>
                        <a:pt x="240" y="63"/>
                      </a:lnTo>
                      <a:lnTo>
                        <a:pt x="221" y="81"/>
                      </a:lnTo>
                      <a:lnTo>
                        <a:pt x="191" y="86"/>
                      </a:lnTo>
                      <a:lnTo>
                        <a:pt x="179" y="95"/>
                      </a:lnTo>
                      <a:lnTo>
                        <a:pt x="155" y="121"/>
                      </a:lnTo>
                      <a:lnTo>
                        <a:pt x="150" y="136"/>
                      </a:lnTo>
                      <a:lnTo>
                        <a:pt x="127" y="144"/>
                      </a:lnTo>
                      <a:lnTo>
                        <a:pt x="99" y="144"/>
                      </a:lnTo>
                      <a:lnTo>
                        <a:pt x="85" y="158"/>
                      </a:lnTo>
                      <a:lnTo>
                        <a:pt x="85" y="184"/>
                      </a:lnTo>
                      <a:lnTo>
                        <a:pt x="66" y="193"/>
                      </a:lnTo>
                      <a:lnTo>
                        <a:pt x="66" y="203"/>
                      </a:lnTo>
                      <a:lnTo>
                        <a:pt x="24" y="203"/>
                      </a:lnTo>
                      <a:lnTo>
                        <a:pt x="24" y="193"/>
                      </a:lnTo>
                      <a:lnTo>
                        <a:pt x="0" y="184"/>
                      </a:lnTo>
                      <a:lnTo>
                        <a:pt x="0" y="206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0" name="Freeform 100"/>
                <p:cNvSpPr>
                  <a:spLocks/>
                </p:cNvSpPr>
                <p:nvPr/>
              </p:nvSpPr>
              <p:spPr bwMode="auto">
                <a:xfrm>
                  <a:off x="2332" y="3116"/>
                  <a:ext cx="397" cy="305"/>
                </a:xfrm>
                <a:custGeom>
                  <a:avLst/>
                  <a:gdLst>
                    <a:gd name="T0" fmla="*/ 20 w 397"/>
                    <a:gd name="T1" fmla="*/ 112 h 305"/>
                    <a:gd name="T2" fmla="*/ 55 w 397"/>
                    <a:gd name="T3" fmla="*/ 146 h 305"/>
                    <a:gd name="T4" fmla="*/ 66 w 397"/>
                    <a:gd name="T5" fmla="*/ 146 h 305"/>
                    <a:gd name="T6" fmla="*/ 76 w 397"/>
                    <a:gd name="T7" fmla="*/ 132 h 305"/>
                    <a:gd name="T8" fmla="*/ 108 w 397"/>
                    <a:gd name="T9" fmla="*/ 125 h 305"/>
                    <a:gd name="T10" fmla="*/ 127 w 397"/>
                    <a:gd name="T11" fmla="*/ 119 h 305"/>
                    <a:gd name="T12" fmla="*/ 137 w 397"/>
                    <a:gd name="T13" fmla="*/ 106 h 305"/>
                    <a:gd name="T14" fmla="*/ 195 w 397"/>
                    <a:gd name="T15" fmla="*/ 108 h 305"/>
                    <a:gd name="T16" fmla="*/ 216 w 397"/>
                    <a:gd name="T17" fmla="*/ 99 h 305"/>
                    <a:gd name="T18" fmla="*/ 216 w 397"/>
                    <a:gd name="T19" fmla="*/ 79 h 305"/>
                    <a:gd name="T20" fmla="*/ 247 w 397"/>
                    <a:gd name="T21" fmla="*/ 50 h 305"/>
                    <a:gd name="T22" fmla="*/ 252 w 397"/>
                    <a:gd name="T23" fmla="*/ 37 h 305"/>
                    <a:gd name="T24" fmla="*/ 270 w 397"/>
                    <a:gd name="T25" fmla="*/ 22 h 305"/>
                    <a:gd name="T26" fmla="*/ 270 w 397"/>
                    <a:gd name="T27" fmla="*/ 0 h 305"/>
                    <a:gd name="T28" fmla="*/ 334 w 397"/>
                    <a:gd name="T29" fmla="*/ 0 h 305"/>
                    <a:gd name="T30" fmla="*/ 336 w 397"/>
                    <a:gd name="T31" fmla="*/ 13 h 305"/>
                    <a:gd name="T32" fmla="*/ 343 w 397"/>
                    <a:gd name="T33" fmla="*/ 22 h 305"/>
                    <a:gd name="T34" fmla="*/ 345 w 397"/>
                    <a:gd name="T35" fmla="*/ 32 h 305"/>
                    <a:gd name="T36" fmla="*/ 334 w 397"/>
                    <a:gd name="T37" fmla="*/ 42 h 305"/>
                    <a:gd name="T38" fmla="*/ 345 w 397"/>
                    <a:gd name="T39" fmla="*/ 54 h 305"/>
                    <a:gd name="T40" fmla="*/ 345 w 397"/>
                    <a:gd name="T41" fmla="*/ 80 h 305"/>
                    <a:gd name="T42" fmla="*/ 371 w 397"/>
                    <a:gd name="T43" fmla="*/ 103 h 305"/>
                    <a:gd name="T44" fmla="*/ 383 w 397"/>
                    <a:gd name="T45" fmla="*/ 108 h 305"/>
                    <a:gd name="T46" fmla="*/ 397 w 397"/>
                    <a:gd name="T47" fmla="*/ 119 h 305"/>
                    <a:gd name="T48" fmla="*/ 388 w 397"/>
                    <a:gd name="T49" fmla="*/ 119 h 305"/>
                    <a:gd name="T50" fmla="*/ 362 w 397"/>
                    <a:gd name="T51" fmla="*/ 130 h 305"/>
                    <a:gd name="T52" fmla="*/ 338 w 397"/>
                    <a:gd name="T53" fmla="*/ 156 h 305"/>
                    <a:gd name="T54" fmla="*/ 345 w 397"/>
                    <a:gd name="T55" fmla="*/ 186 h 305"/>
                    <a:gd name="T56" fmla="*/ 324 w 397"/>
                    <a:gd name="T57" fmla="*/ 185 h 305"/>
                    <a:gd name="T58" fmla="*/ 303 w 397"/>
                    <a:gd name="T59" fmla="*/ 206 h 305"/>
                    <a:gd name="T60" fmla="*/ 301 w 397"/>
                    <a:gd name="T61" fmla="*/ 241 h 305"/>
                    <a:gd name="T62" fmla="*/ 268 w 397"/>
                    <a:gd name="T63" fmla="*/ 294 h 305"/>
                    <a:gd name="T64" fmla="*/ 233 w 397"/>
                    <a:gd name="T65" fmla="*/ 305 h 305"/>
                    <a:gd name="T66" fmla="*/ 231 w 397"/>
                    <a:gd name="T67" fmla="*/ 296 h 305"/>
                    <a:gd name="T68" fmla="*/ 219 w 397"/>
                    <a:gd name="T69" fmla="*/ 281 h 305"/>
                    <a:gd name="T70" fmla="*/ 196 w 397"/>
                    <a:gd name="T71" fmla="*/ 280 h 305"/>
                    <a:gd name="T72" fmla="*/ 181 w 397"/>
                    <a:gd name="T73" fmla="*/ 275 h 305"/>
                    <a:gd name="T74" fmla="*/ 167 w 397"/>
                    <a:gd name="T75" fmla="*/ 280 h 305"/>
                    <a:gd name="T76" fmla="*/ 153 w 397"/>
                    <a:gd name="T77" fmla="*/ 294 h 305"/>
                    <a:gd name="T78" fmla="*/ 113 w 397"/>
                    <a:gd name="T79" fmla="*/ 293 h 305"/>
                    <a:gd name="T80" fmla="*/ 92 w 397"/>
                    <a:gd name="T81" fmla="*/ 275 h 305"/>
                    <a:gd name="T82" fmla="*/ 64 w 397"/>
                    <a:gd name="T83" fmla="*/ 273 h 305"/>
                    <a:gd name="T84" fmla="*/ 55 w 397"/>
                    <a:gd name="T85" fmla="*/ 260 h 305"/>
                    <a:gd name="T86" fmla="*/ 55 w 397"/>
                    <a:gd name="T87" fmla="*/ 246 h 305"/>
                    <a:gd name="T88" fmla="*/ 43 w 397"/>
                    <a:gd name="T89" fmla="*/ 243 h 305"/>
                    <a:gd name="T90" fmla="*/ 54 w 397"/>
                    <a:gd name="T91" fmla="*/ 223 h 305"/>
                    <a:gd name="T92" fmla="*/ 43 w 397"/>
                    <a:gd name="T93" fmla="*/ 204 h 305"/>
                    <a:gd name="T94" fmla="*/ 31 w 397"/>
                    <a:gd name="T95" fmla="*/ 219 h 305"/>
                    <a:gd name="T96" fmla="*/ 15 w 397"/>
                    <a:gd name="T97" fmla="*/ 196 h 305"/>
                    <a:gd name="T98" fmla="*/ 5 w 397"/>
                    <a:gd name="T99" fmla="*/ 185 h 305"/>
                    <a:gd name="T100" fmla="*/ 0 w 397"/>
                    <a:gd name="T101" fmla="*/ 170 h 305"/>
                    <a:gd name="T102" fmla="*/ 1 w 397"/>
                    <a:gd name="T103" fmla="*/ 117 h 305"/>
                    <a:gd name="T104" fmla="*/ 12 w 397"/>
                    <a:gd name="T105" fmla="*/ 104 h 305"/>
                    <a:gd name="T106" fmla="*/ 20 w 397"/>
                    <a:gd name="T107" fmla="*/ 112 h 305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w 397"/>
                    <a:gd name="T163" fmla="*/ 0 h 305"/>
                    <a:gd name="T164" fmla="*/ 397 w 397"/>
                    <a:gd name="T165" fmla="*/ 305 h 305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T162" t="T163" r="T164" b="T165"/>
                  <a:pathLst>
                    <a:path w="397" h="305">
                      <a:moveTo>
                        <a:pt x="20" y="112"/>
                      </a:moveTo>
                      <a:lnTo>
                        <a:pt x="55" y="146"/>
                      </a:lnTo>
                      <a:lnTo>
                        <a:pt x="66" y="146"/>
                      </a:lnTo>
                      <a:lnTo>
                        <a:pt x="76" y="132"/>
                      </a:lnTo>
                      <a:lnTo>
                        <a:pt x="108" y="125"/>
                      </a:lnTo>
                      <a:lnTo>
                        <a:pt x="127" y="119"/>
                      </a:lnTo>
                      <a:lnTo>
                        <a:pt x="137" y="106"/>
                      </a:lnTo>
                      <a:lnTo>
                        <a:pt x="195" y="108"/>
                      </a:lnTo>
                      <a:lnTo>
                        <a:pt x="216" y="99"/>
                      </a:lnTo>
                      <a:lnTo>
                        <a:pt x="216" y="79"/>
                      </a:lnTo>
                      <a:lnTo>
                        <a:pt x="247" y="50"/>
                      </a:lnTo>
                      <a:lnTo>
                        <a:pt x="252" y="37"/>
                      </a:lnTo>
                      <a:lnTo>
                        <a:pt x="270" y="22"/>
                      </a:lnTo>
                      <a:lnTo>
                        <a:pt x="270" y="0"/>
                      </a:lnTo>
                      <a:lnTo>
                        <a:pt x="334" y="0"/>
                      </a:lnTo>
                      <a:lnTo>
                        <a:pt x="336" y="13"/>
                      </a:lnTo>
                      <a:lnTo>
                        <a:pt x="343" y="22"/>
                      </a:lnTo>
                      <a:lnTo>
                        <a:pt x="345" y="32"/>
                      </a:lnTo>
                      <a:lnTo>
                        <a:pt x="334" y="42"/>
                      </a:lnTo>
                      <a:lnTo>
                        <a:pt x="345" y="54"/>
                      </a:lnTo>
                      <a:lnTo>
                        <a:pt x="345" y="80"/>
                      </a:lnTo>
                      <a:lnTo>
                        <a:pt x="371" y="103"/>
                      </a:lnTo>
                      <a:lnTo>
                        <a:pt x="383" y="108"/>
                      </a:lnTo>
                      <a:lnTo>
                        <a:pt x="397" y="119"/>
                      </a:lnTo>
                      <a:lnTo>
                        <a:pt x="388" y="119"/>
                      </a:lnTo>
                      <a:lnTo>
                        <a:pt x="362" y="130"/>
                      </a:lnTo>
                      <a:lnTo>
                        <a:pt x="338" y="156"/>
                      </a:lnTo>
                      <a:lnTo>
                        <a:pt x="345" y="186"/>
                      </a:lnTo>
                      <a:lnTo>
                        <a:pt x="324" y="185"/>
                      </a:lnTo>
                      <a:lnTo>
                        <a:pt x="303" y="206"/>
                      </a:lnTo>
                      <a:lnTo>
                        <a:pt x="301" y="241"/>
                      </a:lnTo>
                      <a:lnTo>
                        <a:pt x="268" y="294"/>
                      </a:lnTo>
                      <a:lnTo>
                        <a:pt x="233" y="305"/>
                      </a:lnTo>
                      <a:lnTo>
                        <a:pt x="231" y="296"/>
                      </a:lnTo>
                      <a:lnTo>
                        <a:pt x="219" y="281"/>
                      </a:lnTo>
                      <a:lnTo>
                        <a:pt x="196" y="280"/>
                      </a:lnTo>
                      <a:lnTo>
                        <a:pt x="181" y="275"/>
                      </a:lnTo>
                      <a:lnTo>
                        <a:pt x="167" y="280"/>
                      </a:lnTo>
                      <a:lnTo>
                        <a:pt x="153" y="294"/>
                      </a:lnTo>
                      <a:lnTo>
                        <a:pt x="113" y="293"/>
                      </a:lnTo>
                      <a:lnTo>
                        <a:pt x="92" y="275"/>
                      </a:lnTo>
                      <a:lnTo>
                        <a:pt x="64" y="273"/>
                      </a:lnTo>
                      <a:lnTo>
                        <a:pt x="55" y="260"/>
                      </a:lnTo>
                      <a:lnTo>
                        <a:pt x="55" y="246"/>
                      </a:lnTo>
                      <a:lnTo>
                        <a:pt x="43" y="243"/>
                      </a:lnTo>
                      <a:lnTo>
                        <a:pt x="54" y="223"/>
                      </a:lnTo>
                      <a:lnTo>
                        <a:pt x="43" y="204"/>
                      </a:lnTo>
                      <a:lnTo>
                        <a:pt x="31" y="219"/>
                      </a:lnTo>
                      <a:lnTo>
                        <a:pt x="15" y="196"/>
                      </a:lnTo>
                      <a:lnTo>
                        <a:pt x="5" y="185"/>
                      </a:lnTo>
                      <a:lnTo>
                        <a:pt x="0" y="170"/>
                      </a:lnTo>
                      <a:lnTo>
                        <a:pt x="1" y="117"/>
                      </a:lnTo>
                      <a:lnTo>
                        <a:pt x="12" y="104"/>
                      </a:lnTo>
                      <a:lnTo>
                        <a:pt x="20" y="112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  <p:sp>
              <p:nvSpPr>
                <p:cNvPr id="51" name="Freeform 101"/>
                <p:cNvSpPr>
                  <a:spLocks/>
                </p:cNvSpPr>
                <p:nvPr/>
              </p:nvSpPr>
              <p:spPr bwMode="auto">
                <a:xfrm>
                  <a:off x="2478" y="3095"/>
                  <a:ext cx="66" cy="53"/>
                </a:xfrm>
                <a:custGeom>
                  <a:avLst/>
                  <a:gdLst>
                    <a:gd name="T0" fmla="*/ 66 w 66"/>
                    <a:gd name="T1" fmla="*/ 11 h 53"/>
                    <a:gd name="T2" fmla="*/ 42 w 66"/>
                    <a:gd name="T3" fmla="*/ 0 h 53"/>
                    <a:gd name="T4" fmla="*/ 14 w 66"/>
                    <a:gd name="T5" fmla="*/ 9 h 53"/>
                    <a:gd name="T6" fmla="*/ 0 w 66"/>
                    <a:gd name="T7" fmla="*/ 26 h 53"/>
                    <a:gd name="T8" fmla="*/ 5 w 66"/>
                    <a:gd name="T9" fmla="*/ 43 h 53"/>
                    <a:gd name="T10" fmla="*/ 26 w 66"/>
                    <a:gd name="T11" fmla="*/ 53 h 53"/>
                    <a:gd name="T12" fmla="*/ 66 w 66"/>
                    <a:gd name="T13" fmla="*/ 11 h 5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66"/>
                    <a:gd name="T22" fmla="*/ 0 h 53"/>
                    <a:gd name="T23" fmla="*/ 66 w 66"/>
                    <a:gd name="T24" fmla="*/ 53 h 53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66" h="53">
                      <a:moveTo>
                        <a:pt x="66" y="11"/>
                      </a:moveTo>
                      <a:lnTo>
                        <a:pt x="42" y="0"/>
                      </a:lnTo>
                      <a:lnTo>
                        <a:pt x="14" y="9"/>
                      </a:lnTo>
                      <a:lnTo>
                        <a:pt x="0" y="26"/>
                      </a:lnTo>
                      <a:lnTo>
                        <a:pt x="5" y="43"/>
                      </a:lnTo>
                      <a:lnTo>
                        <a:pt x="26" y="53"/>
                      </a:lnTo>
                      <a:lnTo>
                        <a:pt x="66" y="11"/>
                      </a:lnTo>
                      <a:close/>
                    </a:path>
                  </a:pathLst>
                </a:custGeom>
                <a:grpFill/>
                <a:ln w="12700" cmpd="sng">
                  <a:solidFill>
                    <a:schemeClr val="bg2"/>
                  </a:solidFill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dirty="0"/>
                </a:p>
              </p:txBody>
            </p:sp>
          </p:grpSp>
        </p:grpSp>
        <p:sp>
          <p:nvSpPr>
            <p:cNvPr id="46" name="Rectangle 45"/>
            <p:cNvSpPr/>
            <p:nvPr/>
          </p:nvSpPr>
          <p:spPr>
            <a:xfrm>
              <a:off x="7353125" y="1889992"/>
              <a:ext cx="170110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b="1" dirty="0" smtClean="0">
                  <a:latin typeface="+mj-lt"/>
                </a:rPr>
                <a:t>Peta </a:t>
              </a:r>
              <a:r>
                <a:rPr lang="en-GB" sz="1400" b="1" dirty="0" err="1" smtClean="0">
                  <a:latin typeface="+mj-lt"/>
                </a:rPr>
                <a:t>Persebaran</a:t>
              </a:r>
              <a:endParaRPr lang="en-GB" sz="1400" b="1" dirty="0">
                <a:latin typeface="+mj-lt"/>
              </a:endParaRPr>
            </a:p>
          </p:txBody>
        </p:sp>
      </p:grp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t>MCA – I </a:t>
            </a:r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  <a:sym typeface="Symbol" panose="05050102010706020507" pitchFamily="18" charset="2"/>
              </a:rPr>
              <a:t>  </a:t>
            </a:r>
            <a:fld id="{ECD56D28-344D-462A-A05B-459F1BC5C55C}" type="slidenum"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pPr eaLnBrk="1" hangingPunct="1"/>
              <a:t>4</a:t>
            </a:fld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t>`</a:t>
            </a:r>
          </a:p>
        </p:txBody>
      </p:sp>
      <p:sp>
        <p:nvSpPr>
          <p:cNvPr id="432" name="TextBox 431"/>
          <p:cNvSpPr txBox="1"/>
          <p:nvPr/>
        </p:nvSpPr>
        <p:spPr>
          <a:xfrm>
            <a:off x="309563" y="233363"/>
            <a:ext cx="4222750" cy="195262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33388" y="744538"/>
            <a:ext cx="8416925" cy="385762"/>
          </a:xfrm>
        </p:spPr>
        <p:txBody>
          <a:bodyPr/>
          <a:lstStyle/>
          <a:p>
            <a:pPr defTabSz="703212" eaLnBrk="1" fontAlgn="auto" hangingPunct="1">
              <a:spcAft>
                <a:spcPts val="0"/>
              </a:spcAft>
              <a:defRPr/>
            </a:pPr>
            <a:r>
              <a:rPr lang="en-GB" sz="140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Latar</a:t>
            </a:r>
            <a:r>
              <a:rPr lang="en-GB" sz="140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Belakang</a:t>
            </a:r>
            <a:r>
              <a:rPr lang="en-GB" sz="140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dan</a:t>
            </a:r>
            <a:r>
              <a:rPr lang="en-GB" sz="140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40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Tujuan</a:t>
            </a:r>
            <a:endParaRPr lang="en-GB" sz="140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309563" y="1203325"/>
            <a:ext cx="8540750" cy="2484438"/>
          </a:xfrm>
          <a:prstGeom prst="rect">
            <a:avLst/>
          </a:prstGeom>
          <a:solidFill>
            <a:schemeClr val="accent2"/>
          </a:solidFill>
          <a:ln w="25400">
            <a:noFill/>
          </a:ln>
        </p:spPr>
        <p:txBody>
          <a:bodyPr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Adanya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MoU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antara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Gubernur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Sulawesi Tenggara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dengan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LKPP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dan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MCA-I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pada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Bulan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April 2016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untuk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berpartisipasi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sebagai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percontohan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dalam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Proyek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Modernisasi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Pengadaan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.</a:t>
            </a: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b="1" i="1" dirty="0">
              <a:solidFill>
                <a:schemeClr val="bg1"/>
              </a:solidFill>
              <a:latin typeface="+mj-lt"/>
              <a:cs typeface="+mn-cs"/>
            </a:endParaRP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Tujuan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utama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Proyek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Modernisasi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Pengadaan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ini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adalah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meningkatkan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kapasitas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Biro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Pengadaan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Barang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/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Jasa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dan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ULP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Percontohan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lainnya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menjadi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“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Center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of Excellence”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atau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Pusat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Unggulan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Pengadaan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.</a:t>
            </a: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b="1" i="1" dirty="0">
              <a:solidFill>
                <a:schemeClr val="bg1"/>
              </a:solidFill>
              <a:latin typeface="+mj-lt"/>
              <a:cs typeface="+mn-cs"/>
            </a:endParaRP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Tujuan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Utama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Pusat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Unggulan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Pengadaan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adalah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Terbangunnya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kapabilitas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organisasi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pengelola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pengadaan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barang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/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jasa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yang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dapat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menciptakan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nilai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tambah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secara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berkesinambungan</a:t>
            </a:r>
            <a:r>
              <a:rPr lang="en-GB" b="1" i="1" dirty="0">
                <a:solidFill>
                  <a:schemeClr val="bg1"/>
                </a:solidFill>
                <a:latin typeface="+mj-lt"/>
                <a:cs typeface="+mn-cs"/>
              </a:rPr>
              <a:t> di </a:t>
            </a:r>
            <a:r>
              <a:rPr lang="en-GB" b="1" i="1" dirty="0" err="1">
                <a:solidFill>
                  <a:schemeClr val="bg1"/>
                </a:solidFill>
                <a:latin typeface="+mj-lt"/>
                <a:cs typeface="+mn-cs"/>
              </a:rPr>
              <a:t>organisasi</a:t>
            </a:r>
            <a:endParaRPr lang="en-GB" b="1" i="1" dirty="0">
              <a:solidFill>
                <a:schemeClr val="bg1"/>
              </a:solidFill>
              <a:latin typeface="+mj-lt"/>
              <a:cs typeface="+mn-cs"/>
            </a:endParaRPr>
          </a:p>
        </p:txBody>
      </p:sp>
    </p:spTree>
  </p:cSld>
  <p:clrMapOvr>
    <a:masterClrMapping/>
  </p:clrMapOvr>
  <p:transition spd="slow" advClick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t>MCA – I  </a:t>
            </a:r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  <a:sym typeface="Symbol" panose="05050102010706020507" pitchFamily="18" charset="2"/>
              </a:rPr>
              <a:t>  </a:t>
            </a:r>
            <a:fld id="{DB735F36-105E-49FC-9DB4-1B157504D28E}" type="slidenum"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pPr eaLnBrk="1" hangingPunct="1"/>
              <a:t>5</a:t>
            </a:fld>
            <a:endParaRPr lang="en-GB" altLang="en-US" sz="700">
              <a:solidFill>
                <a:srgbClr val="A82416"/>
              </a:solidFill>
              <a:latin typeface="Georgia" panose="02040502050405020303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563" y="233363"/>
            <a:ext cx="4222750" cy="195262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September  2017</a:t>
            </a:r>
          </a:p>
        </p:txBody>
      </p:sp>
      <p:sp>
        <p:nvSpPr>
          <p:cNvPr id="405" name="Title 1"/>
          <p:cNvSpPr>
            <a:spLocks noGrp="1"/>
          </p:cNvSpPr>
          <p:nvPr>
            <p:ph type="title"/>
          </p:nvPr>
        </p:nvSpPr>
        <p:spPr>
          <a:xfrm>
            <a:off x="433388" y="747713"/>
            <a:ext cx="8416925" cy="385762"/>
          </a:xfrm>
        </p:spPr>
        <p:txBody>
          <a:bodyPr/>
          <a:lstStyle/>
          <a:p>
            <a:pPr defTabSz="703212" eaLnBrk="1" fontAlgn="auto" hangingPunct="1">
              <a:spcAft>
                <a:spcPts val="0"/>
              </a:spcAft>
              <a:defRPr/>
            </a:pPr>
            <a:r>
              <a:rPr lang="fi-FI" sz="1400">
                <a:solidFill>
                  <a:schemeClr val="accent1">
                    <a:lumMod val="75000"/>
                  </a:schemeClr>
                </a:solidFill>
                <a:latin typeface="+mj-lt"/>
              </a:rPr>
              <a:t>Evolusi Kelembagaan menuju Procurement CoE</a:t>
            </a:r>
            <a:endParaRPr lang="en-GB" sz="140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4" name="Freeform 4"/>
          <p:cNvSpPr>
            <a:spLocks noEditPoints="1"/>
          </p:cNvSpPr>
          <p:nvPr/>
        </p:nvSpPr>
        <p:spPr bwMode="gray">
          <a:xfrm rot="20518950">
            <a:off x="1020763" y="1252538"/>
            <a:ext cx="6972300" cy="2370137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2820"/>
              <a:gd name="T145" fmla="*/ 0 h 2912"/>
              <a:gd name="T146" fmla="*/ 2820 w 2820"/>
              <a:gd name="T147" fmla="*/ 2912 h 2912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900">
              <a:solidFill>
                <a:prstClr val="black"/>
              </a:solidFill>
              <a:latin typeface="+mj-lt"/>
              <a:cs typeface="+mn-cs"/>
            </a:endParaRPr>
          </a:p>
        </p:txBody>
      </p:sp>
      <p:sp>
        <p:nvSpPr>
          <p:cNvPr id="45" name="Freeform 8"/>
          <p:cNvSpPr>
            <a:spLocks/>
          </p:cNvSpPr>
          <p:nvPr/>
        </p:nvSpPr>
        <p:spPr bwMode="auto">
          <a:xfrm>
            <a:off x="766763" y="3182938"/>
            <a:ext cx="2890837" cy="592137"/>
          </a:xfrm>
          <a:custGeom>
            <a:avLst/>
            <a:gdLst>
              <a:gd name="T0" fmla="*/ 0 w 1149"/>
              <a:gd name="T1" fmla="*/ 0 h 623"/>
              <a:gd name="T2" fmla="*/ 2147483647 w 1149"/>
              <a:gd name="T3" fmla="*/ 2147483647 h 623"/>
              <a:gd name="T4" fmla="*/ 2147483647 w 1149"/>
              <a:gd name="T5" fmla="*/ 2147483647 h 623"/>
              <a:gd name="T6" fmla="*/ 2147483647 w 1149"/>
              <a:gd name="T7" fmla="*/ 2147483647 h 623"/>
              <a:gd name="T8" fmla="*/ 0 w 1149"/>
              <a:gd name="T9" fmla="*/ 0 h 6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49"/>
              <a:gd name="T16" fmla="*/ 0 h 623"/>
              <a:gd name="T17" fmla="*/ 1149 w 1149"/>
              <a:gd name="T18" fmla="*/ 623 h 6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49" h="623">
                <a:moveTo>
                  <a:pt x="0" y="0"/>
                </a:moveTo>
                <a:lnTo>
                  <a:pt x="427" y="1"/>
                </a:lnTo>
                <a:lnTo>
                  <a:pt x="1149" y="623"/>
                </a:lnTo>
                <a:lnTo>
                  <a:pt x="722" y="623"/>
                </a:lnTo>
                <a:lnTo>
                  <a:pt x="0" y="0"/>
                </a:lnTo>
                <a:close/>
              </a:path>
            </a:pathLst>
          </a:custGeom>
          <a:solidFill>
            <a:srgbClr val="15A185">
              <a:alpha val="67842"/>
            </a:srgbClr>
          </a:solidFill>
          <a:ln>
            <a:noFill/>
          </a:ln>
          <a:extLst/>
        </p:spPr>
        <p:txBody>
          <a:bodyPr lIns="134112" tIns="67056" rIns="134112" bIns="67056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900">
              <a:latin typeface="+mj-lt"/>
              <a:cs typeface="+mn-cs"/>
            </a:endParaRPr>
          </a:p>
        </p:txBody>
      </p:sp>
      <p:sp>
        <p:nvSpPr>
          <p:cNvPr id="46" name="Rectangle 9"/>
          <p:cNvSpPr>
            <a:spLocks noChangeArrowheads="1"/>
          </p:cNvSpPr>
          <p:nvPr/>
        </p:nvSpPr>
        <p:spPr bwMode="auto">
          <a:xfrm>
            <a:off x="2582863" y="3771900"/>
            <a:ext cx="1074737" cy="404813"/>
          </a:xfrm>
          <a:prstGeom prst="rect">
            <a:avLst/>
          </a:prstGeom>
          <a:solidFill>
            <a:srgbClr val="15A185"/>
          </a:solidFill>
          <a:ln>
            <a:noFill/>
          </a:ln>
          <a:extLst/>
        </p:spPr>
        <p:txBody>
          <a:bodyPr lIns="134112" tIns="67056" rIns="134112" bIns="67056"/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703293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endParaRPr lang="en-GB" altLang="en-US" sz="1100">
              <a:solidFill>
                <a:srgbClr val="000000"/>
              </a:solidFill>
              <a:latin typeface="+mj-lt"/>
              <a:cs typeface="+mn-cs"/>
            </a:endParaRPr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66763" y="3182938"/>
            <a:ext cx="1816100" cy="998537"/>
          </a:xfrm>
          <a:custGeom>
            <a:avLst/>
            <a:gdLst>
              <a:gd name="T0" fmla="*/ 0 w 722"/>
              <a:gd name="T1" fmla="*/ 2147483647 h 1050"/>
              <a:gd name="T2" fmla="*/ 0 w 722"/>
              <a:gd name="T3" fmla="*/ 0 h 1050"/>
              <a:gd name="T4" fmla="*/ 2147483647 w 722"/>
              <a:gd name="T5" fmla="*/ 2147483647 h 1050"/>
              <a:gd name="T6" fmla="*/ 2147483647 w 722"/>
              <a:gd name="T7" fmla="*/ 2147483647 h 1050"/>
              <a:gd name="T8" fmla="*/ 0 w 722"/>
              <a:gd name="T9" fmla="*/ 2147483647 h 10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22"/>
              <a:gd name="T16" fmla="*/ 0 h 1050"/>
              <a:gd name="T17" fmla="*/ 722 w 722"/>
              <a:gd name="T18" fmla="*/ 1050 h 10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22" h="1050">
                <a:moveTo>
                  <a:pt x="0" y="428"/>
                </a:moveTo>
                <a:lnTo>
                  <a:pt x="0" y="0"/>
                </a:lnTo>
                <a:lnTo>
                  <a:pt x="722" y="624"/>
                </a:lnTo>
                <a:lnTo>
                  <a:pt x="722" y="1050"/>
                </a:lnTo>
                <a:lnTo>
                  <a:pt x="0" y="428"/>
                </a:lnTo>
                <a:close/>
              </a:path>
            </a:pathLst>
          </a:custGeom>
          <a:solidFill>
            <a:srgbClr val="15A185">
              <a:alpha val="83920"/>
            </a:srgbClr>
          </a:solidFill>
          <a:ln>
            <a:noFill/>
          </a:ln>
          <a:extLst/>
        </p:spPr>
        <p:txBody>
          <a:bodyPr lIns="134112" tIns="67056" rIns="134112" bIns="67056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900">
              <a:latin typeface="+mj-lt"/>
              <a:cs typeface="+mn-cs"/>
            </a:endParaRPr>
          </a:p>
        </p:txBody>
      </p:sp>
      <p:sp>
        <p:nvSpPr>
          <p:cNvPr id="48" name="TextBox 72"/>
          <p:cNvSpPr txBox="1">
            <a:spLocks noChangeArrowheads="1"/>
          </p:cNvSpPr>
          <p:nvPr/>
        </p:nvSpPr>
        <p:spPr bwMode="auto">
          <a:xfrm>
            <a:off x="722313" y="3130550"/>
            <a:ext cx="708025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75438" tIns="37719" rIns="75438" bIns="37719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703293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1100" b="1" err="1">
                <a:solidFill>
                  <a:srgbClr val="FFFFFF"/>
                </a:solidFill>
                <a:latin typeface="+mj-lt"/>
                <a:cs typeface="+mn-cs"/>
              </a:rPr>
              <a:t>Tahap</a:t>
            </a:r>
            <a:r>
              <a:rPr lang="en-GB" altLang="en-US" sz="1100" b="1">
                <a:solidFill>
                  <a:srgbClr val="FFFFFF"/>
                </a:solidFill>
                <a:latin typeface="+mj-lt"/>
                <a:cs typeface="+mn-cs"/>
              </a:rPr>
              <a:t> 1</a:t>
            </a:r>
          </a:p>
        </p:txBody>
      </p:sp>
      <p:sp>
        <p:nvSpPr>
          <p:cNvPr id="49" name="Oval 48"/>
          <p:cNvSpPr/>
          <p:nvPr/>
        </p:nvSpPr>
        <p:spPr>
          <a:xfrm>
            <a:off x="1022350" y="3321050"/>
            <a:ext cx="1498600" cy="44926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b="1" err="1">
                <a:solidFill>
                  <a:prstClr val="white"/>
                </a:solidFill>
                <a:latin typeface="+mj-lt"/>
              </a:rPr>
              <a:t>Panitia</a:t>
            </a:r>
            <a:endParaRPr lang="en-GB" sz="900" b="1">
              <a:solidFill>
                <a:prstClr val="white"/>
              </a:solidFill>
              <a:latin typeface="+mj-lt"/>
            </a:endParaRPr>
          </a:p>
        </p:txBody>
      </p:sp>
      <p:grpSp>
        <p:nvGrpSpPr>
          <p:cNvPr id="10251" name="Group 13"/>
          <p:cNvGrpSpPr>
            <a:grpSpLocks/>
          </p:cNvGrpSpPr>
          <p:nvPr/>
        </p:nvGrpSpPr>
        <p:grpSpPr bwMode="auto">
          <a:xfrm>
            <a:off x="1833563" y="2784475"/>
            <a:ext cx="2892425" cy="998538"/>
            <a:chOff x="4354559" y="1547420"/>
            <a:chExt cx="2938621" cy="2713174"/>
          </a:xfrm>
        </p:grpSpPr>
        <p:sp>
          <p:nvSpPr>
            <p:cNvPr id="51" name="Freeform 5"/>
            <p:cNvSpPr>
              <a:spLocks/>
            </p:cNvSpPr>
            <p:nvPr/>
          </p:nvSpPr>
          <p:spPr bwMode="auto">
            <a:xfrm>
              <a:off x="4354559" y="1547420"/>
              <a:ext cx="2938621" cy="1608926"/>
            </a:xfrm>
            <a:custGeom>
              <a:avLst/>
              <a:gdLst>
                <a:gd name="T0" fmla="*/ 0 w 1150"/>
                <a:gd name="T1" fmla="*/ 0 h 622"/>
                <a:gd name="T2" fmla="*/ 2147483647 w 1150"/>
                <a:gd name="T3" fmla="*/ 2147483647 h 622"/>
                <a:gd name="T4" fmla="*/ 2147483647 w 1150"/>
                <a:gd name="T5" fmla="*/ 2147483647 h 622"/>
                <a:gd name="T6" fmla="*/ 2147483647 w 1150"/>
                <a:gd name="T7" fmla="*/ 2147483647 h 622"/>
                <a:gd name="T8" fmla="*/ 0 w 1150"/>
                <a:gd name="T9" fmla="*/ 0 h 6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50"/>
                <a:gd name="T16" fmla="*/ 0 h 622"/>
                <a:gd name="T17" fmla="*/ 1150 w 1150"/>
                <a:gd name="T18" fmla="*/ 622 h 62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50" h="622">
                  <a:moveTo>
                    <a:pt x="0" y="0"/>
                  </a:moveTo>
                  <a:lnTo>
                    <a:pt x="428" y="1"/>
                  </a:lnTo>
                  <a:lnTo>
                    <a:pt x="1150" y="622"/>
                  </a:lnTo>
                  <a:lnTo>
                    <a:pt x="723" y="6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BBC57">
                <a:alpha val="67842"/>
              </a:srgbClr>
            </a:solidFill>
            <a:ln>
              <a:noFill/>
            </a:ln>
            <a:extLst/>
          </p:spPr>
          <p:txBody>
            <a:bodyPr lIns="134112" tIns="67056" rIns="134112" bIns="67056"/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latin typeface="+mj-lt"/>
                <a:cs typeface="+mn-cs"/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6201277" y="3156346"/>
              <a:ext cx="1091903" cy="1104248"/>
            </a:xfrm>
            <a:prstGeom prst="rect">
              <a:avLst/>
            </a:prstGeom>
            <a:solidFill>
              <a:srgbClr val="9BBC57"/>
            </a:solidFill>
            <a:ln>
              <a:noFill/>
            </a:ln>
            <a:extLst/>
          </p:spPr>
          <p:txBody>
            <a:bodyPr lIns="134112" tIns="67056" rIns="134112" bIns="67056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703293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1100">
                <a:solidFill>
                  <a:srgbClr val="000000"/>
                </a:solidFill>
                <a:latin typeface="+mj-lt"/>
                <a:cs typeface="+mn-cs"/>
              </a:endParaRPr>
            </a:p>
          </p:txBody>
        </p:sp>
        <p:sp>
          <p:nvSpPr>
            <p:cNvPr id="53" name="Freeform 7"/>
            <p:cNvSpPr>
              <a:spLocks/>
            </p:cNvSpPr>
            <p:nvPr/>
          </p:nvSpPr>
          <p:spPr bwMode="auto">
            <a:xfrm>
              <a:off x="4354559" y="1547420"/>
              <a:ext cx="1846718" cy="2713174"/>
            </a:xfrm>
            <a:custGeom>
              <a:avLst/>
              <a:gdLst>
                <a:gd name="T0" fmla="*/ 0 w 723"/>
                <a:gd name="T1" fmla="*/ 2147483647 h 1050"/>
                <a:gd name="T2" fmla="*/ 0 w 723"/>
                <a:gd name="T3" fmla="*/ 0 h 1050"/>
                <a:gd name="T4" fmla="*/ 2147483647 w 723"/>
                <a:gd name="T5" fmla="*/ 2147483647 h 1050"/>
                <a:gd name="T6" fmla="*/ 2147483647 w 723"/>
                <a:gd name="T7" fmla="*/ 2147483647 h 1050"/>
                <a:gd name="T8" fmla="*/ 0 w 723"/>
                <a:gd name="T9" fmla="*/ 2147483647 h 10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3"/>
                <a:gd name="T16" fmla="*/ 0 h 1050"/>
                <a:gd name="T17" fmla="*/ 723 w 723"/>
                <a:gd name="T18" fmla="*/ 1050 h 10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3" h="1050">
                  <a:moveTo>
                    <a:pt x="0" y="426"/>
                  </a:moveTo>
                  <a:lnTo>
                    <a:pt x="0" y="0"/>
                  </a:lnTo>
                  <a:lnTo>
                    <a:pt x="723" y="622"/>
                  </a:lnTo>
                  <a:lnTo>
                    <a:pt x="723" y="1050"/>
                  </a:lnTo>
                  <a:lnTo>
                    <a:pt x="0" y="426"/>
                  </a:lnTo>
                  <a:close/>
                </a:path>
              </a:pathLst>
            </a:custGeom>
            <a:solidFill>
              <a:srgbClr val="9BBC57">
                <a:alpha val="83920"/>
              </a:srgbClr>
            </a:solidFill>
            <a:ln>
              <a:noFill/>
            </a:ln>
            <a:extLst/>
          </p:spPr>
          <p:txBody>
            <a:bodyPr lIns="134112" tIns="67056" rIns="134112" bIns="67056"/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latin typeface="+mj-lt"/>
                <a:cs typeface="+mn-cs"/>
              </a:endParaRPr>
            </a:p>
          </p:txBody>
        </p:sp>
      </p:grpSp>
      <p:sp>
        <p:nvSpPr>
          <p:cNvPr id="54" name="TextBox 79"/>
          <p:cNvSpPr txBox="1">
            <a:spLocks noChangeArrowheads="1"/>
          </p:cNvSpPr>
          <p:nvPr/>
        </p:nvSpPr>
        <p:spPr bwMode="auto">
          <a:xfrm>
            <a:off x="1789113" y="2746375"/>
            <a:ext cx="722312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75438" tIns="37719" rIns="75438" bIns="37719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703293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1100" b="1" err="1">
                <a:solidFill>
                  <a:srgbClr val="FFFFFF"/>
                </a:solidFill>
                <a:latin typeface="+mj-lt"/>
                <a:cs typeface="+mn-cs"/>
              </a:rPr>
              <a:t>Tahap</a:t>
            </a:r>
            <a:r>
              <a:rPr lang="en-GB" altLang="en-US" sz="1100" b="1">
                <a:solidFill>
                  <a:srgbClr val="FFFFFF"/>
                </a:solidFill>
                <a:latin typeface="+mj-lt"/>
                <a:cs typeface="+mn-cs"/>
              </a:rPr>
              <a:t> 2</a:t>
            </a:r>
          </a:p>
        </p:txBody>
      </p:sp>
      <p:grpSp>
        <p:nvGrpSpPr>
          <p:cNvPr id="10253" name="Group 17"/>
          <p:cNvGrpSpPr>
            <a:grpSpLocks/>
          </p:cNvGrpSpPr>
          <p:nvPr/>
        </p:nvGrpSpPr>
        <p:grpSpPr bwMode="auto">
          <a:xfrm>
            <a:off x="2884488" y="2384425"/>
            <a:ext cx="2889250" cy="996950"/>
            <a:chOff x="5453347" y="444062"/>
            <a:chExt cx="2936067" cy="2713175"/>
          </a:xfrm>
        </p:grpSpPr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5453347" y="452703"/>
              <a:ext cx="2936067" cy="1611489"/>
            </a:xfrm>
            <a:custGeom>
              <a:avLst/>
              <a:gdLst>
                <a:gd name="T0" fmla="*/ 0 w 1149"/>
                <a:gd name="T1" fmla="*/ 0 h 623"/>
                <a:gd name="T2" fmla="*/ 2147483647 w 1149"/>
                <a:gd name="T3" fmla="*/ 2147483647 h 623"/>
                <a:gd name="T4" fmla="*/ 2147483647 w 1149"/>
                <a:gd name="T5" fmla="*/ 2147483647 h 623"/>
                <a:gd name="T6" fmla="*/ 2147483647 w 1149"/>
                <a:gd name="T7" fmla="*/ 2147483647 h 623"/>
                <a:gd name="T8" fmla="*/ 0 w 1149"/>
                <a:gd name="T9" fmla="*/ 0 h 6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9"/>
                <a:gd name="T16" fmla="*/ 0 h 623"/>
                <a:gd name="T17" fmla="*/ 1149 w 1149"/>
                <a:gd name="T18" fmla="*/ 623 h 6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9" h="623">
                  <a:moveTo>
                    <a:pt x="0" y="0"/>
                  </a:moveTo>
                  <a:lnTo>
                    <a:pt x="427" y="1"/>
                  </a:lnTo>
                  <a:lnTo>
                    <a:pt x="1149" y="623"/>
                  </a:lnTo>
                  <a:lnTo>
                    <a:pt x="722" y="6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9D15">
                <a:alpha val="67842"/>
              </a:srgbClr>
            </a:solidFill>
            <a:ln>
              <a:noFill/>
            </a:ln>
            <a:extLst/>
          </p:spPr>
          <p:txBody>
            <a:bodyPr lIns="134112" tIns="67056" rIns="134112" bIns="67056"/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latin typeface="+mj-lt"/>
                <a:cs typeface="+mn-cs"/>
              </a:endParaRPr>
            </a:p>
          </p:txBody>
        </p:sp>
        <p:sp>
          <p:nvSpPr>
            <p:cNvPr id="57" name="Rectangle 9"/>
            <p:cNvSpPr>
              <a:spLocks noChangeArrowheads="1"/>
            </p:cNvSpPr>
            <p:nvPr/>
          </p:nvSpPr>
          <p:spPr bwMode="auto">
            <a:xfrm>
              <a:off x="7298875" y="2055551"/>
              <a:ext cx="1090539" cy="1101686"/>
            </a:xfrm>
            <a:prstGeom prst="rect">
              <a:avLst/>
            </a:prstGeom>
            <a:solidFill>
              <a:srgbClr val="F49D15"/>
            </a:solidFill>
            <a:ln>
              <a:noFill/>
            </a:ln>
            <a:extLst/>
          </p:spPr>
          <p:txBody>
            <a:bodyPr lIns="134112" tIns="67056" rIns="134112" bIns="67056"/>
            <a:lstStyle>
              <a:lvl1pPr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703293" eaLnBrk="1" fontAlgn="auto" hangingPunct="1"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endParaRPr lang="en-GB" altLang="en-US" sz="1100">
                <a:solidFill>
                  <a:srgbClr val="000000"/>
                </a:solidFill>
                <a:latin typeface="+mj-lt"/>
                <a:cs typeface="+mn-cs"/>
              </a:endParaRPr>
            </a:p>
          </p:txBody>
        </p:sp>
        <p:sp>
          <p:nvSpPr>
            <p:cNvPr id="58" name="Freeform 10"/>
            <p:cNvSpPr>
              <a:spLocks/>
            </p:cNvSpPr>
            <p:nvPr/>
          </p:nvSpPr>
          <p:spPr bwMode="auto">
            <a:xfrm>
              <a:off x="5453347" y="444062"/>
              <a:ext cx="1845528" cy="2713175"/>
            </a:xfrm>
            <a:custGeom>
              <a:avLst/>
              <a:gdLst>
                <a:gd name="T0" fmla="*/ 0 w 722"/>
                <a:gd name="T1" fmla="*/ 2147483647 h 1050"/>
                <a:gd name="T2" fmla="*/ 0 w 722"/>
                <a:gd name="T3" fmla="*/ 0 h 1050"/>
                <a:gd name="T4" fmla="*/ 2147483647 w 722"/>
                <a:gd name="T5" fmla="*/ 2147483647 h 1050"/>
                <a:gd name="T6" fmla="*/ 2147483647 w 722"/>
                <a:gd name="T7" fmla="*/ 2147483647 h 1050"/>
                <a:gd name="T8" fmla="*/ 0 w 722"/>
                <a:gd name="T9" fmla="*/ 2147483647 h 10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2"/>
                <a:gd name="T16" fmla="*/ 0 h 1050"/>
                <a:gd name="T17" fmla="*/ 722 w 722"/>
                <a:gd name="T18" fmla="*/ 1050 h 10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2" h="1050">
                  <a:moveTo>
                    <a:pt x="0" y="428"/>
                  </a:moveTo>
                  <a:lnTo>
                    <a:pt x="0" y="0"/>
                  </a:lnTo>
                  <a:lnTo>
                    <a:pt x="722" y="624"/>
                  </a:lnTo>
                  <a:lnTo>
                    <a:pt x="722" y="1050"/>
                  </a:lnTo>
                  <a:lnTo>
                    <a:pt x="0" y="428"/>
                  </a:lnTo>
                  <a:close/>
                </a:path>
              </a:pathLst>
            </a:custGeom>
            <a:solidFill>
              <a:srgbClr val="F49D15">
                <a:alpha val="83920"/>
              </a:srgbClr>
            </a:solidFill>
            <a:ln>
              <a:noFill/>
            </a:ln>
            <a:extLst/>
          </p:spPr>
          <p:txBody>
            <a:bodyPr lIns="134112" tIns="67056" rIns="134112" bIns="67056"/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latin typeface="+mj-lt"/>
                <a:cs typeface="+mn-cs"/>
              </a:endParaRPr>
            </a:p>
          </p:txBody>
        </p:sp>
      </p:grpSp>
      <p:sp>
        <p:nvSpPr>
          <p:cNvPr id="59" name="TextBox 85"/>
          <p:cNvSpPr txBox="1">
            <a:spLocks noChangeArrowheads="1"/>
          </p:cNvSpPr>
          <p:nvPr/>
        </p:nvSpPr>
        <p:spPr bwMode="auto">
          <a:xfrm>
            <a:off x="2855913" y="2346325"/>
            <a:ext cx="723900" cy="24606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75438" tIns="37719" rIns="75438" bIns="37719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703293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1100" b="1" err="1">
                <a:solidFill>
                  <a:srgbClr val="FFFFFF"/>
                </a:solidFill>
                <a:latin typeface="+mj-lt"/>
                <a:cs typeface="+mn-cs"/>
              </a:rPr>
              <a:t>Tahap</a:t>
            </a:r>
            <a:r>
              <a:rPr lang="en-GB" altLang="en-US" sz="1100" b="1">
                <a:solidFill>
                  <a:srgbClr val="FFFFFF"/>
                </a:solidFill>
                <a:latin typeface="+mj-lt"/>
                <a:cs typeface="+mn-cs"/>
              </a:rPr>
              <a:t> 3</a:t>
            </a:r>
          </a:p>
        </p:txBody>
      </p:sp>
      <p:sp>
        <p:nvSpPr>
          <p:cNvPr id="60" name="Oval 59"/>
          <p:cNvSpPr/>
          <p:nvPr/>
        </p:nvSpPr>
        <p:spPr>
          <a:xfrm>
            <a:off x="3341688" y="2571750"/>
            <a:ext cx="1498600" cy="44926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b="1">
                <a:solidFill>
                  <a:prstClr val="white"/>
                </a:solidFill>
                <a:latin typeface="+mj-lt"/>
              </a:rPr>
              <a:t>ULP </a:t>
            </a:r>
            <a:r>
              <a:rPr lang="en-GB" sz="900" b="1" err="1">
                <a:solidFill>
                  <a:prstClr val="white"/>
                </a:solidFill>
                <a:latin typeface="+mj-lt"/>
              </a:rPr>
              <a:t>Permanen</a:t>
            </a:r>
            <a:endParaRPr lang="en-GB" sz="900" b="1">
              <a:solidFill>
                <a:prstClr val="white"/>
              </a:solidFill>
              <a:latin typeface="+mj-lt"/>
            </a:endParaRPr>
          </a:p>
        </p:txBody>
      </p:sp>
      <p:sp>
        <p:nvSpPr>
          <p:cNvPr id="61" name="Rounded Rectangle 60"/>
          <p:cNvSpPr/>
          <p:nvPr/>
        </p:nvSpPr>
        <p:spPr>
          <a:xfrm rot="496756">
            <a:off x="7248600" y="1213462"/>
            <a:ext cx="1559566" cy="477344"/>
          </a:xfrm>
          <a:prstGeom prst="round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perspectiveHeroicExtremeLeftFacing"/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b="1" err="1">
                <a:solidFill>
                  <a:prstClr val="white"/>
                </a:solidFill>
                <a:latin typeface="+mj-lt"/>
              </a:rPr>
              <a:t>Center</a:t>
            </a:r>
            <a:r>
              <a:rPr lang="en-GB" sz="900" b="1">
                <a:solidFill>
                  <a:prstClr val="white"/>
                </a:solidFill>
                <a:latin typeface="+mj-lt"/>
              </a:rPr>
              <a:t> of Excellence (</a:t>
            </a:r>
            <a:r>
              <a:rPr lang="en-GB" sz="900" b="1" err="1">
                <a:solidFill>
                  <a:prstClr val="white"/>
                </a:solidFill>
                <a:latin typeface="+mj-lt"/>
              </a:rPr>
              <a:t>CoE</a:t>
            </a:r>
            <a:r>
              <a:rPr lang="en-GB" sz="900" b="1">
                <a:solidFill>
                  <a:prstClr val="white"/>
                </a:solidFill>
                <a:latin typeface="+mj-lt"/>
              </a:rPr>
              <a:t>)</a:t>
            </a:r>
          </a:p>
        </p:txBody>
      </p:sp>
      <p:sp>
        <p:nvSpPr>
          <p:cNvPr id="62" name="Rectangle 61"/>
          <p:cNvSpPr/>
          <p:nvPr/>
        </p:nvSpPr>
        <p:spPr>
          <a:xfrm>
            <a:off x="733425" y="3795713"/>
            <a:ext cx="1908175" cy="1095375"/>
          </a:xfrm>
          <a:prstGeom prst="rect">
            <a:avLst/>
          </a:prstGeom>
          <a:solidFill>
            <a:srgbClr val="00CC9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tabLst>
                <a:tab pos="104775" algn="l"/>
              </a:tabLst>
              <a:defRPr/>
            </a:pPr>
            <a:r>
              <a:rPr lang="en-GB" altLang="id-ID" sz="900" b="1" err="1">
                <a:solidFill>
                  <a:prstClr val="black"/>
                </a:solidFill>
                <a:latin typeface="+mj-lt"/>
              </a:rPr>
              <a:t>Tahap</a:t>
            </a:r>
            <a:r>
              <a:rPr lang="en-GB" altLang="id-ID" sz="900" b="1">
                <a:solidFill>
                  <a:prstClr val="black"/>
                </a:solidFill>
                <a:latin typeface="+mj-lt"/>
              </a:rPr>
              <a:t> 1 :</a:t>
            </a:r>
          </a:p>
          <a:p>
            <a:pPr marL="122238" indent="-122238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>
                <a:solidFill>
                  <a:prstClr val="black"/>
                </a:solidFill>
                <a:latin typeface="+mj-lt"/>
              </a:rPr>
              <a:t>Proses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pemilihan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penyedia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dikerjakan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panitia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masing2 SKPD</a:t>
            </a:r>
          </a:p>
          <a:p>
            <a:pPr marL="122238" indent="-122238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>
                <a:solidFill>
                  <a:prstClr val="black"/>
                </a:solidFill>
                <a:latin typeface="+mj-lt"/>
              </a:rPr>
              <a:t>PA/KPA, PPK,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Panitia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Pengadaan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,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dan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PPHP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berada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dalam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satu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organisasi</a:t>
            </a:r>
            <a:endParaRPr lang="en-GB" altLang="id-ID" sz="900">
              <a:solidFill>
                <a:prstClr val="black"/>
              </a:solidFill>
              <a:latin typeface="+mj-lt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641600" y="3671888"/>
            <a:ext cx="2084388" cy="12414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id-ID" sz="900" b="1" err="1">
                <a:solidFill>
                  <a:prstClr val="black"/>
                </a:solidFill>
                <a:latin typeface="+mj-lt"/>
              </a:rPr>
              <a:t>Tahap</a:t>
            </a:r>
            <a:r>
              <a:rPr lang="en-GB" altLang="id-ID" sz="900" b="1">
                <a:solidFill>
                  <a:prstClr val="black"/>
                </a:solidFill>
                <a:latin typeface="+mj-lt"/>
              </a:rPr>
              <a:t> 2 :</a:t>
            </a:r>
          </a:p>
          <a:p>
            <a:pPr marL="122238" indent="-122238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>
                <a:solidFill>
                  <a:prstClr val="black"/>
                </a:solidFill>
                <a:latin typeface="+mj-lt"/>
              </a:rPr>
              <a:t>Proses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pemilihan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penyedia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sudah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dikerjakan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oleh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POKJA di ULP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Adhoc</a:t>
            </a:r>
            <a:endParaRPr lang="en-GB" altLang="id-ID" sz="900">
              <a:solidFill>
                <a:prstClr val="black"/>
              </a:solidFill>
              <a:latin typeface="+mj-lt"/>
            </a:endParaRPr>
          </a:p>
          <a:p>
            <a:pPr marL="122238" indent="-122238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Telah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memiliki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kantor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dan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sekretariat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ULP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namun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belum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struktural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/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permanen</a:t>
            </a:r>
            <a:endParaRPr lang="en-GB" altLang="id-ID" sz="900">
              <a:solidFill>
                <a:prstClr val="black"/>
              </a:solidFill>
              <a:latin typeface="+mj-lt"/>
            </a:endParaRPr>
          </a:p>
          <a:p>
            <a:pPr marL="122238" indent="-122238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>
                <a:solidFill>
                  <a:prstClr val="black"/>
                </a:solidFill>
                <a:latin typeface="+mj-lt"/>
              </a:rPr>
              <a:t>SDM ULP belum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penuh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waktu</a:t>
            </a:r>
            <a:endParaRPr lang="en-GB" altLang="id-ID" sz="900">
              <a:solidFill>
                <a:prstClr val="black"/>
              </a:solidFill>
              <a:latin typeface="+mj-lt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4697413" y="3405188"/>
            <a:ext cx="1935162" cy="15557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id-ID" sz="900" b="1" err="1">
                <a:solidFill>
                  <a:prstClr val="black"/>
                </a:solidFill>
                <a:latin typeface="+mj-lt"/>
              </a:rPr>
              <a:t>Tahap</a:t>
            </a:r>
            <a:r>
              <a:rPr lang="en-GB" altLang="id-ID" sz="900" b="1">
                <a:solidFill>
                  <a:prstClr val="black"/>
                </a:solidFill>
                <a:latin typeface="+mj-lt"/>
              </a:rPr>
              <a:t> 3 :</a:t>
            </a:r>
          </a:p>
          <a:p>
            <a:pPr marL="195580" indent="-195580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>
                <a:solidFill>
                  <a:prstClr val="black"/>
                </a:solidFill>
                <a:latin typeface="+mj-lt"/>
              </a:rPr>
              <a:t>Proses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pemilihan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penyedia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sudah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dikerjakan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oleh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POKJA di ULP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Permanen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</a:p>
          <a:p>
            <a:pPr marL="195580" indent="-195580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>
                <a:solidFill>
                  <a:prstClr val="black"/>
                </a:solidFill>
                <a:latin typeface="+mj-lt"/>
              </a:rPr>
              <a:t>SDM ULP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sudah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penuh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waktu</a:t>
            </a:r>
            <a:endParaRPr lang="en-GB" altLang="id-ID" sz="900">
              <a:solidFill>
                <a:prstClr val="black"/>
              </a:solidFill>
              <a:latin typeface="+mj-lt"/>
            </a:endParaRPr>
          </a:p>
          <a:p>
            <a:pPr marL="195580" indent="-195580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Memiliki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kantor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dan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sekretariat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yang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permanen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dan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mandiri</a:t>
            </a:r>
            <a:endParaRPr lang="en-GB" altLang="id-ID" sz="900">
              <a:solidFill>
                <a:prstClr val="black"/>
              </a:solidFill>
              <a:latin typeface="+mj-lt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2136775" y="2913063"/>
            <a:ext cx="1498600" cy="44926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b="1">
                <a:solidFill>
                  <a:prstClr val="white"/>
                </a:solidFill>
                <a:latin typeface="+mj-lt"/>
              </a:rPr>
              <a:t>ULP </a:t>
            </a:r>
            <a:r>
              <a:rPr lang="en-GB" sz="900" b="1" err="1">
                <a:solidFill>
                  <a:prstClr val="white"/>
                </a:solidFill>
                <a:latin typeface="+mj-lt"/>
              </a:rPr>
              <a:t>Adhoc</a:t>
            </a:r>
            <a:r>
              <a:rPr lang="en-GB" sz="900" b="1">
                <a:solidFill>
                  <a:prstClr val="white"/>
                </a:solidFill>
                <a:latin typeface="+mj-lt"/>
              </a:rPr>
              <a:t>/</a:t>
            </a:r>
          </a:p>
          <a:p>
            <a:pPr algn="ctr"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b="1" err="1">
                <a:solidFill>
                  <a:prstClr val="white"/>
                </a:solidFill>
                <a:latin typeface="+mj-lt"/>
              </a:rPr>
              <a:t>exofficio</a:t>
            </a:r>
            <a:endParaRPr lang="en-GB" sz="900" b="1">
              <a:solidFill>
                <a:prstClr val="white"/>
              </a:solidFill>
              <a:latin typeface="+mj-lt"/>
            </a:endParaRPr>
          </a:p>
        </p:txBody>
      </p:sp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3953345" y="1981494"/>
            <a:ext cx="2888928" cy="995861"/>
            <a:chOff x="5453347" y="444062"/>
            <a:chExt cx="2936067" cy="2713175"/>
          </a:xfrm>
          <a:solidFill>
            <a:srgbClr val="00B0F0"/>
          </a:solidFill>
        </p:grpSpPr>
        <p:sp>
          <p:nvSpPr>
            <p:cNvPr id="67" name="Freeform 8"/>
            <p:cNvSpPr>
              <a:spLocks/>
            </p:cNvSpPr>
            <p:nvPr/>
          </p:nvSpPr>
          <p:spPr bwMode="auto">
            <a:xfrm>
              <a:off x="5453347" y="454572"/>
              <a:ext cx="2936067" cy="1609818"/>
            </a:xfrm>
            <a:custGeom>
              <a:avLst/>
              <a:gdLst>
                <a:gd name="T0" fmla="*/ 0 w 1149"/>
                <a:gd name="T1" fmla="*/ 0 h 623"/>
                <a:gd name="T2" fmla="*/ 2147483647 w 1149"/>
                <a:gd name="T3" fmla="*/ 2147483647 h 623"/>
                <a:gd name="T4" fmla="*/ 2147483647 w 1149"/>
                <a:gd name="T5" fmla="*/ 2147483647 h 623"/>
                <a:gd name="T6" fmla="*/ 2147483647 w 1149"/>
                <a:gd name="T7" fmla="*/ 2147483647 h 623"/>
                <a:gd name="T8" fmla="*/ 0 w 1149"/>
                <a:gd name="T9" fmla="*/ 0 h 6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49"/>
                <a:gd name="T16" fmla="*/ 0 h 623"/>
                <a:gd name="T17" fmla="*/ 1149 w 1149"/>
                <a:gd name="T18" fmla="*/ 623 h 6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49" h="623">
                  <a:moveTo>
                    <a:pt x="0" y="0"/>
                  </a:moveTo>
                  <a:lnTo>
                    <a:pt x="427" y="1"/>
                  </a:lnTo>
                  <a:lnTo>
                    <a:pt x="1149" y="623"/>
                  </a:lnTo>
                  <a:lnTo>
                    <a:pt x="722" y="62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lIns="134112" tIns="67056" rIns="134112" bIns="67056"/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solidFill>
                  <a:prstClr val="black"/>
                </a:solidFill>
                <a:latin typeface="+mj-lt"/>
                <a:cs typeface="+mn-cs"/>
              </a:endParaRPr>
            </a:p>
          </p:txBody>
        </p:sp>
        <p:sp>
          <p:nvSpPr>
            <p:cNvPr id="68" name="Rectangle 9"/>
            <p:cNvSpPr>
              <a:spLocks noChangeArrowheads="1"/>
            </p:cNvSpPr>
            <p:nvPr/>
          </p:nvSpPr>
          <p:spPr bwMode="auto">
            <a:xfrm>
              <a:off x="7298290" y="2056464"/>
              <a:ext cx="1091124" cy="1100773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 lIns="134112" tIns="67056" rIns="134112" bIns="67056"/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solidFill>
                  <a:prstClr val="black"/>
                </a:solidFill>
                <a:latin typeface="+mj-lt"/>
                <a:cs typeface="+mn-cs"/>
              </a:endParaRPr>
            </a:p>
          </p:txBody>
        </p:sp>
        <p:sp>
          <p:nvSpPr>
            <p:cNvPr id="69" name="Freeform 10"/>
            <p:cNvSpPr>
              <a:spLocks/>
            </p:cNvSpPr>
            <p:nvPr/>
          </p:nvSpPr>
          <p:spPr bwMode="auto">
            <a:xfrm>
              <a:off x="5453347" y="444062"/>
              <a:ext cx="1844943" cy="2713175"/>
            </a:xfrm>
            <a:custGeom>
              <a:avLst/>
              <a:gdLst>
                <a:gd name="T0" fmla="*/ 0 w 722"/>
                <a:gd name="T1" fmla="*/ 2147483647 h 1050"/>
                <a:gd name="T2" fmla="*/ 0 w 722"/>
                <a:gd name="T3" fmla="*/ 0 h 1050"/>
                <a:gd name="T4" fmla="*/ 2147483647 w 722"/>
                <a:gd name="T5" fmla="*/ 2147483647 h 1050"/>
                <a:gd name="T6" fmla="*/ 2147483647 w 722"/>
                <a:gd name="T7" fmla="*/ 2147483647 h 1050"/>
                <a:gd name="T8" fmla="*/ 0 w 722"/>
                <a:gd name="T9" fmla="*/ 2147483647 h 10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22"/>
                <a:gd name="T16" fmla="*/ 0 h 1050"/>
                <a:gd name="T17" fmla="*/ 722 w 722"/>
                <a:gd name="T18" fmla="*/ 1050 h 105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22" h="1050">
                  <a:moveTo>
                    <a:pt x="0" y="428"/>
                  </a:moveTo>
                  <a:lnTo>
                    <a:pt x="0" y="0"/>
                  </a:lnTo>
                  <a:lnTo>
                    <a:pt x="722" y="624"/>
                  </a:lnTo>
                  <a:lnTo>
                    <a:pt x="722" y="1050"/>
                  </a:lnTo>
                  <a:lnTo>
                    <a:pt x="0" y="4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lIns="134112" tIns="67056" rIns="134112" bIns="67056"/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solidFill>
                  <a:prstClr val="black"/>
                </a:solidFill>
                <a:latin typeface="+mj-lt"/>
                <a:cs typeface="+mn-cs"/>
              </a:endParaRPr>
            </a:p>
          </p:txBody>
        </p:sp>
      </p:grpSp>
      <p:sp>
        <p:nvSpPr>
          <p:cNvPr id="70" name="TextBox 69"/>
          <p:cNvSpPr txBox="1"/>
          <p:nvPr/>
        </p:nvSpPr>
        <p:spPr bwMode="auto">
          <a:xfrm>
            <a:off x="3957638" y="2006600"/>
            <a:ext cx="631825" cy="214313"/>
          </a:xfrm>
          <a:prstGeom prst="rect">
            <a:avLst/>
          </a:prstGeom>
          <a:solidFill>
            <a:srgbClr val="00B0F0"/>
          </a:solidFill>
        </p:spPr>
        <p:txBody>
          <a:bodyPr wrap="none" lIns="75438" tIns="37719" rIns="75438" bIns="37719">
            <a:spAutoFit/>
          </a:bodyPr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b="1" err="1">
                <a:solidFill>
                  <a:prstClr val="white"/>
                </a:solidFill>
                <a:latin typeface="+mj-lt"/>
                <a:cs typeface="+mn-cs"/>
              </a:rPr>
              <a:t>Tahap</a:t>
            </a:r>
            <a:r>
              <a:rPr lang="en-GB" sz="900" b="1">
                <a:solidFill>
                  <a:prstClr val="white"/>
                </a:solidFill>
                <a:latin typeface="+mj-lt"/>
                <a:cs typeface="+mn-cs"/>
              </a:rPr>
              <a:t> 4</a:t>
            </a:r>
          </a:p>
        </p:txBody>
      </p:sp>
      <p:sp>
        <p:nvSpPr>
          <p:cNvPr id="71" name="Oval 70"/>
          <p:cNvSpPr/>
          <p:nvPr/>
        </p:nvSpPr>
        <p:spPr>
          <a:xfrm>
            <a:off x="4408488" y="2168525"/>
            <a:ext cx="1500187" cy="44926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b="1">
                <a:solidFill>
                  <a:prstClr val="white"/>
                </a:solidFill>
                <a:latin typeface="+mj-lt"/>
              </a:rPr>
              <a:t>UKPBJ dg </a:t>
            </a:r>
            <a:r>
              <a:rPr lang="en-GB" sz="900" b="1" err="1">
                <a:solidFill>
                  <a:prstClr val="white"/>
                </a:solidFill>
                <a:latin typeface="+mj-lt"/>
              </a:rPr>
              <a:t>perluasan</a:t>
            </a:r>
            <a:r>
              <a:rPr lang="en-GB" sz="900" b="1">
                <a:solidFill>
                  <a:prstClr val="white"/>
                </a:solidFill>
                <a:latin typeface="+mj-lt"/>
              </a:rPr>
              <a:t> </a:t>
            </a:r>
            <a:r>
              <a:rPr lang="en-GB" sz="900" b="1" err="1">
                <a:solidFill>
                  <a:prstClr val="white"/>
                </a:solidFill>
                <a:latin typeface="+mj-lt"/>
              </a:rPr>
              <a:t>peran</a:t>
            </a:r>
            <a:r>
              <a:rPr lang="en-GB" sz="900" b="1">
                <a:solidFill>
                  <a:prstClr val="white"/>
                </a:solidFill>
                <a:latin typeface="+mj-lt"/>
              </a:rPr>
              <a:t> </a:t>
            </a:r>
          </a:p>
        </p:txBody>
      </p:sp>
      <p:sp>
        <p:nvSpPr>
          <p:cNvPr id="72" name="Rectangle 71"/>
          <p:cNvSpPr/>
          <p:nvPr/>
        </p:nvSpPr>
        <p:spPr>
          <a:xfrm>
            <a:off x="6632575" y="3182938"/>
            <a:ext cx="1395413" cy="18176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id-ID" sz="900" b="1" err="1">
                <a:solidFill>
                  <a:prstClr val="black"/>
                </a:solidFill>
                <a:latin typeface="+mj-lt"/>
              </a:rPr>
              <a:t>Tahap</a:t>
            </a:r>
            <a:r>
              <a:rPr lang="en-GB" altLang="id-ID" sz="900" b="1">
                <a:solidFill>
                  <a:prstClr val="black"/>
                </a:solidFill>
                <a:latin typeface="+mj-lt"/>
              </a:rPr>
              <a:t> 4 :</a:t>
            </a: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Fungsi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UKPBJ</a:t>
            </a:r>
          </a:p>
          <a:p>
            <a:pPr marL="195580" indent="-195580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Pembinaan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PBJP</a:t>
            </a:r>
          </a:p>
          <a:p>
            <a:pPr marL="195580" indent="-195580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Pelaksanaan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PBJP</a:t>
            </a:r>
          </a:p>
          <a:p>
            <a:pPr marL="195580" indent="-195580" defTabSz="703293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Pengelolaan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Sistem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</a:t>
            </a:r>
            <a:r>
              <a:rPr lang="en-GB" altLang="id-ID" sz="900" err="1">
                <a:solidFill>
                  <a:prstClr val="black"/>
                </a:solidFill>
                <a:latin typeface="+mj-lt"/>
              </a:rPr>
              <a:t>Informasi</a:t>
            </a:r>
            <a:r>
              <a:rPr lang="en-GB" altLang="id-ID" sz="900">
                <a:solidFill>
                  <a:prstClr val="black"/>
                </a:solidFill>
                <a:latin typeface="+mj-lt"/>
              </a:rPr>
              <a:t> PBJP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8625" y="1111250"/>
            <a:ext cx="2154238" cy="1165225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defTabSz="703293" fontAlgn="auto">
              <a:spcBef>
                <a:spcPts val="0"/>
              </a:spcBef>
              <a:spcAft>
                <a:spcPts val="900"/>
              </a:spcAft>
              <a:defRPr/>
            </a:pP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Pusat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Layanan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Unggulan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Pengadaan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adalah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O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rganisasi, SDM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dan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tata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kelola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pengadaan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yang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unggul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dalam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mengimplementasikan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praktik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terbaik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pengadaan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 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barang</a:t>
            </a:r>
            <a:r>
              <a:rPr lang="en-US" sz="1050">
                <a:latin typeface="+mj-lt"/>
                <a:ea typeface="Gotham Light" charset="0"/>
                <a:cs typeface="Gotham Light" charset="0"/>
              </a:rPr>
              <a:t>/</a:t>
            </a:r>
            <a:r>
              <a:rPr lang="en-US" sz="1050" err="1">
                <a:latin typeface="+mj-lt"/>
                <a:ea typeface="Gotham Light" charset="0"/>
                <a:cs typeface="Gotham Light" charset="0"/>
              </a:rPr>
              <a:t>jasa</a:t>
            </a:r>
            <a:endParaRPr lang="en-US" sz="1050">
              <a:latin typeface="+mj-lt"/>
              <a:ea typeface="Gotham Light" charset="0"/>
              <a:cs typeface="Gotham Light" charset="0"/>
            </a:endParaRPr>
          </a:p>
        </p:txBody>
      </p:sp>
    </p:spTree>
  </p:cSld>
  <p:clrMapOvr>
    <a:masterClrMapping/>
  </p:clrMapOvr>
  <p:transition spd="slow"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t>MCA – I  </a:t>
            </a:r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  <a:sym typeface="Symbol" panose="05050102010706020507" pitchFamily="18" charset="2"/>
              </a:rPr>
              <a:t>  </a:t>
            </a:r>
            <a:fld id="{59BE3E18-6E5E-4600-9BBC-D3FE4A059941}" type="slidenum"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pPr eaLnBrk="1" hangingPunct="1"/>
              <a:t>6</a:t>
            </a:fld>
            <a:endParaRPr lang="en-GB" altLang="en-US" sz="700">
              <a:solidFill>
                <a:srgbClr val="A82416"/>
              </a:solidFill>
              <a:latin typeface="Georgia" panose="02040502050405020303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563" y="233363"/>
            <a:ext cx="4222750" cy="195262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405" name="Title 1"/>
          <p:cNvSpPr>
            <a:spLocks noGrp="1"/>
          </p:cNvSpPr>
          <p:nvPr>
            <p:ph type="title"/>
          </p:nvPr>
        </p:nvSpPr>
        <p:spPr>
          <a:xfrm>
            <a:off x="433388" y="746125"/>
            <a:ext cx="8416925" cy="385763"/>
          </a:xfrm>
        </p:spPr>
        <p:txBody>
          <a:bodyPr/>
          <a:lstStyle/>
          <a:p>
            <a:pPr defTabSz="703212" eaLnBrk="1" fontAlgn="auto" hangingPunct="1">
              <a:spcAft>
                <a:spcPts val="0"/>
              </a:spcAft>
              <a:defRPr/>
            </a:pPr>
            <a:r>
              <a:rPr lang="fi-FI" sz="1400">
                <a:solidFill>
                  <a:schemeClr val="accent1">
                    <a:lumMod val="75000"/>
                  </a:schemeClr>
                </a:solidFill>
                <a:latin typeface="+mj-lt"/>
              </a:rPr>
              <a:t>Karakteristik CoE – SKOPPer</a:t>
            </a:r>
            <a:endParaRPr lang="en-GB" sz="140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958850" y="1131888"/>
            <a:ext cx="5478463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err="1">
                <a:latin typeface="+mj-lt"/>
                <a:cs typeface="+mn-cs"/>
              </a:rPr>
              <a:t>Strategis</a:t>
            </a:r>
            <a:r>
              <a:rPr lang="en-GB" sz="1000" b="1">
                <a:latin typeface="+mj-lt"/>
                <a:cs typeface="+mn-cs"/>
              </a:rPr>
              <a:t> </a:t>
            </a: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err="1">
                <a:latin typeface="+mj-lt"/>
                <a:cs typeface="+mn-cs"/>
              </a:rPr>
              <a:t>Mewujudkan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fungsi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pengadaan</a:t>
            </a:r>
            <a:r>
              <a:rPr lang="en-GB" sz="1000">
                <a:latin typeface="+mj-lt"/>
                <a:cs typeface="+mn-cs"/>
              </a:rPr>
              <a:t> yang </a:t>
            </a:r>
            <a:r>
              <a:rPr lang="en-GB" sz="1000" err="1">
                <a:latin typeface="+mj-lt"/>
                <a:cs typeface="+mn-cs"/>
              </a:rPr>
              <a:t>memainkan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peran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penting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dalam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pencapaian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tujuan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organisasi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melalui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perencanaan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dan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eksekusi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anggaran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serta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pengelolaan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sumber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daya</a:t>
            </a:r>
            <a:r>
              <a:rPr lang="en-GB" sz="1000">
                <a:latin typeface="+mj-lt"/>
                <a:cs typeface="+mn-cs"/>
              </a:rPr>
              <a:t> yang </a:t>
            </a:r>
            <a:r>
              <a:rPr lang="en-GB" sz="1000" err="1">
                <a:latin typeface="+mj-lt"/>
                <a:cs typeface="+mn-cs"/>
              </a:rPr>
              <a:t>efektif</a:t>
            </a:r>
            <a:endParaRPr lang="en-GB" sz="1000">
              <a:latin typeface="+mj-lt"/>
              <a:cs typeface="+mn-cs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954088" y="1874838"/>
            <a:ext cx="5384800" cy="55403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err="1">
                <a:latin typeface="+mj-lt"/>
                <a:cs typeface="+mn-cs"/>
              </a:rPr>
              <a:t>Kolaboratif</a:t>
            </a:r>
            <a:r>
              <a:rPr lang="en-GB" sz="1000" b="1">
                <a:latin typeface="+mj-lt"/>
                <a:cs typeface="+mn-cs"/>
              </a:rPr>
              <a:t> </a:t>
            </a: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err="1">
                <a:latin typeface="+mj-lt"/>
                <a:cs typeface="+mn-cs"/>
              </a:rPr>
              <a:t>Membangun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kolaborasi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dan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sinergi</a:t>
            </a:r>
            <a:r>
              <a:rPr lang="en-GB" sz="1000">
                <a:latin typeface="+mj-lt"/>
                <a:cs typeface="+mn-cs"/>
              </a:rPr>
              <a:t> di </a:t>
            </a:r>
            <a:r>
              <a:rPr lang="en-GB" sz="1000" err="1">
                <a:latin typeface="+mj-lt"/>
                <a:cs typeface="+mn-cs"/>
              </a:rPr>
              <a:t>antara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pemangku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kepentingan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untuk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kinerja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fungsi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pengadaan</a:t>
            </a:r>
            <a:r>
              <a:rPr lang="en-GB" sz="1000">
                <a:latin typeface="+mj-lt"/>
                <a:cs typeface="+mn-cs"/>
              </a:rPr>
              <a:t> yang optimal</a:t>
            </a:r>
          </a:p>
        </p:txBody>
      </p:sp>
      <p:sp>
        <p:nvSpPr>
          <p:cNvPr id="92" name="Rectangle 91"/>
          <p:cNvSpPr/>
          <p:nvPr/>
        </p:nvSpPr>
        <p:spPr>
          <a:xfrm>
            <a:off x="968375" y="2527300"/>
            <a:ext cx="5397500" cy="55403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err="1">
                <a:latin typeface="+mj-lt"/>
                <a:cs typeface="+mn-cs"/>
              </a:rPr>
              <a:t>Orientasi</a:t>
            </a:r>
            <a:r>
              <a:rPr lang="en-GB" sz="1000" b="1">
                <a:latin typeface="+mj-lt"/>
                <a:cs typeface="+mn-cs"/>
              </a:rPr>
              <a:t> </a:t>
            </a:r>
            <a:r>
              <a:rPr lang="en-GB" sz="1000" b="1" err="1">
                <a:latin typeface="+mj-lt"/>
                <a:cs typeface="+mn-cs"/>
              </a:rPr>
              <a:t>Kinerja</a:t>
            </a:r>
            <a:r>
              <a:rPr lang="en-GB" sz="1000" b="1">
                <a:latin typeface="+mj-lt"/>
                <a:cs typeface="+mn-cs"/>
              </a:rPr>
              <a:t> </a:t>
            </a: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err="1">
                <a:latin typeface="+mj-lt"/>
                <a:cs typeface="+mn-cs"/>
              </a:rPr>
              <a:t>Membangun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budaya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berbasis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kinerja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dalam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fungsi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pengadaan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untuk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meningkatkan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nilai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tambah</a:t>
            </a:r>
            <a:r>
              <a:rPr lang="en-GB" sz="1000">
                <a:latin typeface="+mj-lt"/>
                <a:cs typeface="+mn-cs"/>
              </a:rPr>
              <a:t> di 4 area (</a:t>
            </a:r>
            <a:r>
              <a:rPr lang="en-GB" sz="1000" err="1">
                <a:latin typeface="+mj-lt"/>
                <a:cs typeface="+mn-cs"/>
              </a:rPr>
              <a:t>waktu</a:t>
            </a:r>
            <a:r>
              <a:rPr lang="en-GB" sz="1000">
                <a:latin typeface="+mj-lt"/>
                <a:cs typeface="+mn-cs"/>
              </a:rPr>
              <a:t> proses, </a:t>
            </a:r>
            <a:r>
              <a:rPr lang="en-GB" sz="1000" err="1">
                <a:latin typeface="+mj-lt"/>
                <a:cs typeface="+mn-cs"/>
              </a:rPr>
              <a:t>biaya</a:t>
            </a:r>
            <a:r>
              <a:rPr lang="en-GB" sz="1000">
                <a:latin typeface="+mj-lt"/>
                <a:cs typeface="+mn-cs"/>
              </a:rPr>
              <a:t>, </a:t>
            </a:r>
            <a:r>
              <a:rPr lang="en-GB" sz="1000" err="1">
                <a:latin typeface="+mj-lt"/>
                <a:cs typeface="+mn-cs"/>
              </a:rPr>
              <a:t>kualitas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dan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tingkat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layanan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pengadaan</a:t>
            </a:r>
            <a:r>
              <a:rPr lang="en-GB" sz="1000">
                <a:latin typeface="+mj-lt"/>
                <a:cs typeface="+mn-cs"/>
              </a:rPr>
              <a:t>)</a:t>
            </a:r>
          </a:p>
        </p:txBody>
      </p:sp>
      <p:sp>
        <p:nvSpPr>
          <p:cNvPr id="93" name="Rectangle 92"/>
          <p:cNvSpPr/>
          <p:nvPr/>
        </p:nvSpPr>
        <p:spPr>
          <a:xfrm>
            <a:off x="958850" y="3267075"/>
            <a:ext cx="5662613" cy="55403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err="1">
                <a:latin typeface="+mj-lt"/>
                <a:cs typeface="+mn-cs"/>
              </a:rPr>
              <a:t>Proaktif</a:t>
            </a:r>
            <a:r>
              <a:rPr lang="en-GB" sz="1000" b="1">
                <a:latin typeface="+mj-lt"/>
                <a:cs typeface="+mn-cs"/>
              </a:rPr>
              <a:t> </a:t>
            </a: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err="1">
                <a:latin typeface="+mj-lt"/>
                <a:cs typeface="+mn-cs"/>
              </a:rPr>
              <a:t>Menciptakan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pergeseran</a:t>
            </a:r>
            <a:r>
              <a:rPr lang="en-GB" sz="1000">
                <a:latin typeface="+mj-lt"/>
                <a:cs typeface="+mn-cs"/>
              </a:rPr>
              <a:t> paradigm </a:t>
            </a:r>
            <a:r>
              <a:rPr lang="en-GB" sz="1000" err="1">
                <a:latin typeface="+mj-lt"/>
                <a:cs typeface="+mn-cs"/>
              </a:rPr>
              <a:t>dalam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rantai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pengadaan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barang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dan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jasa</a:t>
            </a:r>
            <a:r>
              <a:rPr lang="en-GB" sz="1000">
                <a:latin typeface="+mj-lt"/>
                <a:cs typeface="+mn-cs"/>
              </a:rPr>
              <a:t> yang </a:t>
            </a:r>
            <a:r>
              <a:rPr lang="en-GB" sz="1000" err="1">
                <a:latin typeface="+mj-lt"/>
                <a:cs typeface="+mn-cs"/>
              </a:rPr>
              <a:t>berorientasi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pada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pelanggan</a:t>
            </a:r>
            <a:endParaRPr lang="en-GB" sz="1000">
              <a:latin typeface="+mj-lt"/>
              <a:cs typeface="+mn-cs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958850" y="3925888"/>
            <a:ext cx="5538788" cy="55403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b="1" err="1">
                <a:latin typeface="+mj-lt"/>
                <a:cs typeface="+mn-cs"/>
              </a:rPr>
              <a:t>Perbaikan</a:t>
            </a:r>
            <a:r>
              <a:rPr lang="en-GB" sz="1000" b="1">
                <a:latin typeface="+mj-lt"/>
                <a:cs typeface="+mn-cs"/>
              </a:rPr>
              <a:t> </a:t>
            </a:r>
            <a:r>
              <a:rPr lang="en-GB" sz="1000" b="1" err="1">
                <a:latin typeface="+mj-lt"/>
                <a:cs typeface="+mn-cs"/>
              </a:rPr>
              <a:t>Berkelanjutan</a:t>
            </a:r>
            <a:r>
              <a:rPr lang="en-GB" sz="1000" b="1">
                <a:latin typeface="+mj-lt"/>
                <a:cs typeface="+mn-cs"/>
              </a:rPr>
              <a:t> </a:t>
            </a: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err="1">
                <a:latin typeface="+mj-lt"/>
                <a:cs typeface="+mn-cs"/>
              </a:rPr>
              <a:t>Secara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berkelanjutan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meningkatkan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kapabilitas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organisasi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pengadaan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sebagai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organisasi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pembelajar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dengan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mengadopsi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praktik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terbaik</a:t>
            </a:r>
            <a:r>
              <a:rPr lang="en-GB" sz="1000">
                <a:latin typeface="+mj-lt"/>
                <a:cs typeface="+mn-cs"/>
              </a:rPr>
              <a:t> </a:t>
            </a:r>
            <a:r>
              <a:rPr lang="en-GB" sz="1000" err="1">
                <a:latin typeface="+mj-lt"/>
                <a:cs typeface="+mn-cs"/>
              </a:rPr>
              <a:t>pengadaan</a:t>
            </a:r>
            <a:endParaRPr lang="en-GB" sz="1000">
              <a:latin typeface="+mj-lt"/>
              <a:cs typeface="+mn-cs"/>
            </a:endParaRPr>
          </a:p>
        </p:txBody>
      </p:sp>
      <p:grpSp>
        <p:nvGrpSpPr>
          <p:cNvPr id="11274" name="Group 94"/>
          <p:cNvGrpSpPr>
            <a:grpSpLocks/>
          </p:cNvGrpSpPr>
          <p:nvPr/>
        </p:nvGrpSpPr>
        <p:grpSpPr bwMode="auto">
          <a:xfrm>
            <a:off x="7104063" y="1373188"/>
            <a:ext cx="1204912" cy="1206500"/>
            <a:chOff x="4966372" y="3474401"/>
            <a:chExt cx="612000" cy="612000"/>
          </a:xfrm>
        </p:grpSpPr>
        <p:sp>
          <p:nvSpPr>
            <p:cNvPr id="96" name="Oval 95"/>
            <p:cNvSpPr/>
            <p:nvPr/>
          </p:nvSpPr>
          <p:spPr bwMode="ltGray">
            <a:xfrm>
              <a:off x="4966372" y="3474401"/>
              <a:ext cx="612000" cy="612000"/>
            </a:xfrm>
            <a:prstGeom prst="ellipse">
              <a:avLst/>
            </a:prstGeom>
            <a:solidFill>
              <a:schemeClr val="accent3"/>
            </a:solidFill>
            <a:ln w="31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err="1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7" name="Freeform 5002"/>
            <p:cNvSpPr>
              <a:spLocks noEditPoints="1"/>
            </p:cNvSpPr>
            <p:nvPr/>
          </p:nvSpPr>
          <p:spPr bwMode="auto">
            <a:xfrm>
              <a:off x="5083289" y="3596801"/>
              <a:ext cx="387036" cy="334184"/>
            </a:xfrm>
            <a:custGeom>
              <a:avLst/>
              <a:gdLst>
                <a:gd name="T0" fmla="*/ 112 w 320"/>
                <a:gd name="T1" fmla="*/ 50 h 276"/>
                <a:gd name="T2" fmla="*/ 112 w 320"/>
                <a:gd name="T3" fmla="*/ 22 h 276"/>
                <a:gd name="T4" fmla="*/ 116 w 320"/>
                <a:gd name="T5" fmla="*/ 14 h 276"/>
                <a:gd name="T6" fmla="*/ 130 w 320"/>
                <a:gd name="T7" fmla="*/ 6 h 276"/>
                <a:gd name="T8" fmla="*/ 160 w 320"/>
                <a:gd name="T9" fmla="*/ 0 h 276"/>
                <a:gd name="T10" fmla="*/ 176 w 320"/>
                <a:gd name="T11" fmla="*/ 2 h 276"/>
                <a:gd name="T12" fmla="*/ 204 w 320"/>
                <a:gd name="T13" fmla="*/ 14 h 276"/>
                <a:gd name="T14" fmla="*/ 208 w 320"/>
                <a:gd name="T15" fmla="*/ 16 h 276"/>
                <a:gd name="T16" fmla="*/ 208 w 320"/>
                <a:gd name="T17" fmla="*/ 50 h 276"/>
                <a:gd name="T18" fmla="*/ 188 w 320"/>
                <a:gd name="T19" fmla="*/ 28 h 276"/>
                <a:gd name="T20" fmla="*/ 176 w 320"/>
                <a:gd name="T21" fmla="*/ 24 h 276"/>
                <a:gd name="T22" fmla="*/ 160 w 320"/>
                <a:gd name="T23" fmla="*/ 20 h 276"/>
                <a:gd name="T24" fmla="*/ 152 w 320"/>
                <a:gd name="T25" fmla="*/ 22 h 276"/>
                <a:gd name="T26" fmla="*/ 132 w 320"/>
                <a:gd name="T27" fmla="*/ 28 h 276"/>
                <a:gd name="T28" fmla="*/ 252 w 320"/>
                <a:gd name="T29" fmla="*/ 50 h 276"/>
                <a:gd name="T30" fmla="*/ 276 w 320"/>
                <a:gd name="T31" fmla="*/ 50 h 276"/>
                <a:gd name="T32" fmla="*/ 282 w 320"/>
                <a:gd name="T33" fmla="*/ 48 h 276"/>
                <a:gd name="T34" fmla="*/ 284 w 320"/>
                <a:gd name="T35" fmla="*/ 42 h 276"/>
                <a:gd name="T36" fmla="*/ 284 w 320"/>
                <a:gd name="T37" fmla="*/ 40 h 276"/>
                <a:gd name="T38" fmla="*/ 280 w 320"/>
                <a:gd name="T39" fmla="*/ 34 h 276"/>
                <a:gd name="T40" fmla="*/ 252 w 320"/>
                <a:gd name="T41" fmla="*/ 34 h 276"/>
                <a:gd name="T42" fmla="*/ 248 w 320"/>
                <a:gd name="T43" fmla="*/ 34 h 276"/>
                <a:gd name="T44" fmla="*/ 244 w 320"/>
                <a:gd name="T45" fmla="*/ 40 h 276"/>
                <a:gd name="T46" fmla="*/ 244 w 320"/>
                <a:gd name="T47" fmla="*/ 42 h 276"/>
                <a:gd name="T48" fmla="*/ 246 w 320"/>
                <a:gd name="T49" fmla="*/ 48 h 276"/>
                <a:gd name="T50" fmla="*/ 252 w 320"/>
                <a:gd name="T51" fmla="*/ 50 h 276"/>
                <a:gd name="T52" fmla="*/ 44 w 320"/>
                <a:gd name="T53" fmla="*/ 50 h 276"/>
                <a:gd name="T54" fmla="*/ 68 w 320"/>
                <a:gd name="T55" fmla="*/ 50 h 276"/>
                <a:gd name="T56" fmla="*/ 74 w 320"/>
                <a:gd name="T57" fmla="*/ 48 h 276"/>
                <a:gd name="T58" fmla="*/ 76 w 320"/>
                <a:gd name="T59" fmla="*/ 42 h 276"/>
                <a:gd name="T60" fmla="*/ 76 w 320"/>
                <a:gd name="T61" fmla="*/ 40 h 276"/>
                <a:gd name="T62" fmla="*/ 72 w 320"/>
                <a:gd name="T63" fmla="*/ 34 h 276"/>
                <a:gd name="T64" fmla="*/ 44 w 320"/>
                <a:gd name="T65" fmla="*/ 34 h 276"/>
                <a:gd name="T66" fmla="*/ 40 w 320"/>
                <a:gd name="T67" fmla="*/ 34 h 276"/>
                <a:gd name="T68" fmla="*/ 36 w 320"/>
                <a:gd name="T69" fmla="*/ 40 h 276"/>
                <a:gd name="T70" fmla="*/ 36 w 320"/>
                <a:gd name="T71" fmla="*/ 42 h 276"/>
                <a:gd name="T72" fmla="*/ 38 w 320"/>
                <a:gd name="T73" fmla="*/ 48 h 276"/>
                <a:gd name="T74" fmla="*/ 44 w 320"/>
                <a:gd name="T75" fmla="*/ 50 h 276"/>
                <a:gd name="T76" fmla="*/ 68 w 320"/>
                <a:gd name="T77" fmla="*/ 276 h 276"/>
                <a:gd name="T78" fmla="*/ 252 w 320"/>
                <a:gd name="T79" fmla="*/ 62 h 276"/>
                <a:gd name="T80" fmla="*/ 68 w 320"/>
                <a:gd name="T81" fmla="*/ 276 h 276"/>
                <a:gd name="T82" fmla="*/ 276 w 320"/>
                <a:gd name="T83" fmla="*/ 62 h 276"/>
                <a:gd name="T84" fmla="*/ 296 w 320"/>
                <a:gd name="T85" fmla="*/ 276 h 276"/>
                <a:gd name="T86" fmla="*/ 306 w 320"/>
                <a:gd name="T87" fmla="*/ 274 h 276"/>
                <a:gd name="T88" fmla="*/ 318 w 320"/>
                <a:gd name="T89" fmla="*/ 262 h 276"/>
                <a:gd name="T90" fmla="*/ 320 w 320"/>
                <a:gd name="T91" fmla="*/ 86 h 276"/>
                <a:gd name="T92" fmla="*/ 318 w 320"/>
                <a:gd name="T93" fmla="*/ 76 h 276"/>
                <a:gd name="T94" fmla="*/ 306 w 320"/>
                <a:gd name="T95" fmla="*/ 64 h 276"/>
                <a:gd name="T96" fmla="*/ 296 w 320"/>
                <a:gd name="T97" fmla="*/ 62 h 276"/>
                <a:gd name="T98" fmla="*/ 0 w 320"/>
                <a:gd name="T99" fmla="*/ 252 h 276"/>
                <a:gd name="T100" fmla="*/ 2 w 320"/>
                <a:gd name="T101" fmla="*/ 262 h 276"/>
                <a:gd name="T102" fmla="*/ 14 w 320"/>
                <a:gd name="T103" fmla="*/ 274 h 276"/>
                <a:gd name="T104" fmla="*/ 44 w 320"/>
                <a:gd name="T105" fmla="*/ 276 h 276"/>
                <a:gd name="T106" fmla="*/ 24 w 320"/>
                <a:gd name="T107" fmla="*/ 62 h 276"/>
                <a:gd name="T108" fmla="*/ 14 w 320"/>
                <a:gd name="T109" fmla="*/ 64 h 276"/>
                <a:gd name="T110" fmla="*/ 2 w 320"/>
                <a:gd name="T111" fmla="*/ 76 h 276"/>
                <a:gd name="T112" fmla="*/ 0 w 320"/>
                <a:gd name="T113" fmla="*/ 86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20" h="276">
                  <a:moveTo>
                    <a:pt x="132" y="50"/>
                  </a:moveTo>
                  <a:lnTo>
                    <a:pt x="112" y="50"/>
                  </a:lnTo>
                  <a:lnTo>
                    <a:pt x="112" y="22"/>
                  </a:lnTo>
                  <a:lnTo>
                    <a:pt x="112" y="22"/>
                  </a:lnTo>
                  <a:lnTo>
                    <a:pt x="112" y="16"/>
                  </a:lnTo>
                  <a:lnTo>
                    <a:pt x="116" y="14"/>
                  </a:lnTo>
                  <a:lnTo>
                    <a:pt x="116" y="14"/>
                  </a:lnTo>
                  <a:lnTo>
                    <a:pt x="130" y="6"/>
                  </a:lnTo>
                  <a:lnTo>
                    <a:pt x="144" y="2"/>
                  </a:lnTo>
                  <a:lnTo>
                    <a:pt x="160" y="0"/>
                  </a:lnTo>
                  <a:lnTo>
                    <a:pt x="160" y="0"/>
                  </a:lnTo>
                  <a:lnTo>
                    <a:pt x="176" y="2"/>
                  </a:lnTo>
                  <a:lnTo>
                    <a:pt x="190" y="6"/>
                  </a:lnTo>
                  <a:lnTo>
                    <a:pt x="204" y="14"/>
                  </a:lnTo>
                  <a:lnTo>
                    <a:pt x="204" y="14"/>
                  </a:lnTo>
                  <a:lnTo>
                    <a:pt x="208" y="16"/>
                  </a:lnTo>
                  <a:lnTo>
                    <a:pt x="208" y="22"/>
                  </a:lnTo>
                  <a:lnTo>
                    <a:pt x="208" y="50"/>
                  </a:lnTo>
                  <a:lnTo>
                    <a:pt x="188" y="50"/>
                  </a:lnTo>
                  <a:lnTo>
                    <a:pt x="188" y="28"/>
                  </a:lnTo>
                  <a:lnTo>
                    <a:pt x="188" y="28"/>
                  </a:lnTo>
                  <a:lnTo>
                    <a:pt x="176" y="24"/>
                  </a:lnTo>
                  <a:lnTo>
                    <a:pt x="168" y="22"/>
                  </a:lnTo>
                  <a:lnTo>
                    <a:pt x="160" y="20"/>
                  </a:lnTo>
                  <a:lnTo>
                    <a:pt x="160" y="20"/>
                  </a:lnTo>
                  <a:lnTo>
                    <a:pt x="152" y="22"/>
                  </a:lnTo>
                  <a:lnTo>
                    <a:pt x="144" y="24"/>
                  </a:lnTo>
                  <a:lnTo>
                    <a:pt x="132" y="28"/>
                  </a:lnTo>
                  <a:lnTo>
                    <a:pt x="132" y="50"/>
                  </a:lnTo>
                  <a:close/>
                  <a:moveTo>
                    <a:pt x="252" y="50"/>
                  </a:moveTo>
                  <a:lnTo>
                    <a:pt x="276" y="50"/>
                  </a:lnTo>
                  <a:lnTo>
                    <a:pt x="276" y="50"/>
                  </a:lnTo>
                  <a:lnTo>
                    <a:pt x="280" y="50"/>
                  </a:lnTo>
                  <a:lnTo>
                    <a:pt x="282" y="48"/>
                  </a:lnTo>
                  <a:lnTo>
                    <a:pt x="284" y="46"/>
                  </a:lnTo>
                  <a:lnTo>
                    <a:pt x="284" y="42"/>
                  </a:lnTo>
                  <a:lnTo>
                    <a:pt x="284" y="42"/>
                  </a:lnTo>
                  <a:lnTo>
                    <a:pt x="284" y="40"/>
                  </a:lnTo>
                  <a:lnTo>
                    <a:pt x="282" y="36"/>
                  </a:lnTo>
                  <a:lnTo>
                    <a:pt x="280" y="34"/>
                  </a:lnTo>
                  <a:lnTo>
                    <a:pt x="276" y="34"/>
                  </a:lnTo>
                  <a:lnTo>
                    <a:pt x="252" y="34"/>
                  </a:lnTo>
                  <a:lnTo>
                    <a:pt x="252" y="34"/>
                  </a:lnTo>
                  <a:lnTo>
                    <a:pt x="248" y="34"/>
                  </a:lnTo>
                  <a:lnTo>
                    <a:pt x="246" y="36"/>
                  </a:lnTo>
                  <a:lnTo>
                    <a:pt x="244" y="40"/>
                  </a:lnTo>
                  <a:lnTo>
                    <a:pt x="244" y="42"/>
                  </a:lnTo>
                  <a:lnTo>
                    <a:pt x="244" y="42"/>
                  </a:lnTo>
                  <a:lnTo>
                    <a:pt x="244" y="46"/>
                  </a:lnTo>
                  <a:lnTo>
                    <a:pt x="246" y="48"/>
                  </a:lnTo>
                  <a:lnTo>
                    <a:pt x="248" y="50"/>
                  </a:lnTo>
                  <a:lnTo>
                    <a:pt x="252" y="50"/>
                  </a:lnTo>
                  <a:lnTo>
                    <a:pt x="252" y="50"/>
                  </a:lnTo>
                  <a:close/>
                  <a:moveTo>
                    <a:pt x="44" y="50"/>
                  </a:moveTo>
                  <a:lnTo>
                    <a:pt x="68" y="50"/>
                  </a:lnTo>
                  <a:lnTo>
                    <a:pt x="68" y="50"/>
                  </a:lnTo>
                  <a:lnTo>
                    <a:pt x="72" y="50"/>
                  </a:lnTo>
                  <a:lnTo>
                    <a:pt x="74" y="48"/>
                  </a:lnTo>
                  <a:lnTo>
                    <a:pt x="76" y="46"/>
                  </a:lnTo>
                  <a:lnTo>
                    <a:pt x="76" y="42"/>
                  </a:lnTo>
                  <a:lnTo>
                    <a:pt x="76" y="42"/>
                  </a:lnTo>
                  <a:lnTo>
                    <a:pt x="76" y="40"/>
                  </a:lnTo>
                  <a:lnTo>
                    <a:pt x="74" y="36"/>
                  </a:lnTo>
                  <a:lnTo>
                    <a:pt x="72" y="34"/>
                  </a:lnTo>
                  <a:lnTo>
                    <a:pt x="68" y="34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40" y="34"/>
                  </a:lnTo>
                  <a:lnTo>
                    <a:pt x="38" y="36"/>
                  </a:lnTo>
                  <a:lnTo>
                    <a:pt x="36" y="40"/>
                  </a:lnTo>
                  <a:lnTo>
                    <a:pt x="36" y="42"/>
                  </a:lnTo>
                  <a:lnTo>
                    <a:pt x="36" y="42"/>
                  </a:lnTo>
                  <a:lnTo>
                    <a:pt x="36" y="46"/>
                  </a:lnTo>
                  <a:lnTo>
                    <a:pt x="38" y="48"/>
                  </a:lnTo>
                  <a:lnTo>
                    <a:pt x="40" y="50"/>
                  </a:lnTo>
                  <a:lnTo>
                    <a:pt x="44" y="50"/>
                  </a:lnTo>
                  <a:lnTo>
                    <a:pt x="44" y="50"/>
                  </a:lnTo>
                  <a:close/>
                  <a:moveTo>
                    <a:pt x="68" y="276"/>
                  </a:moveTo>
                  <a:lnTo>
                    <a:pt x="252" y="276"/>
                  </a:lnTo>
                  <a:lnTo>
                    <a:pt x="252" y="62"/>
                  </a:lnTo>
                  <a:lnTo>
                    <a:pt x="68" y="62"/>
                  </a:lnTo>
                  <a:lnTo>
                    <a:pt x="68" y="276"/>
                  </a:lnTo>
                  <a:close/>
                  <a:moveTo>
                    <a:pt x="296" y="62"/>
                  </a:moveTo>
                  <a:lnTo>
                    <a:pt x="276" y="62"/>
                  </a:lnTo>
                  <a:lnTo>
                    <a:pt x="276" y="276"/>
                  </a:lnTo>
                  <a:lnTo>
                    <a:pt x="296" y="276"/>
                  </a:lnTo>
                  <a:lnTo>
                    <a:pt x="296" y="276"/>
                  </a:lnTo>
                  <a:lnTo>
                    <a:pt x="306" y="274"/>
                  </a:lnTo>
                  <a:lnTo>
                    <a:pt x="312" y="270"/>
                  </a:lnTo>
                  <a:lnTo>
                    <a:pt x="318" y="262"/>
                  </a:lnTo>
                  <a:lnTo>
                    <a:pt x="320" y="252"/>
                  </a:lnTo>
                  <a:lnTo>
                    <a:pt x="320" y="86"/>
                  </a:lnTo>
                  <a:lnTo>
                    <a:pt x="320" y="86"/>
                  </a:lnTo>
                  <a:lnTo>
                    <a:pt x="318" y="76"/>
                  </a:lnTo>
                  <a:lnTo>
                    <a:pt x="312" y="70"/>
                  </a:lnTo>
                  <a:lnTo>
                    <a:pt x="306" y="64"/>
                  </a:lnTo>
                  <a:lnTo>
                    <a:pt x="296" y="62"/>
                  </a:lnTo>
                  <a:lnTo>
                    <a:pt x="296" y="62"/>
                  </a:lnTo>
                  <a:close/>
                  <a:moveTo>
                    <a:pt x="0" y="86"/>
                  </a:moveTo>
                  <a:lnTo>
                    <a:pt x="0" y="252"/>
                  </a:lnTo>
                  <a:lnTo>
                    <a:pt x="0" y="252"/>
                  </a:lnTo>
                  <a:lnTo>
                    <a:pt x="2" y="262"/>
                  </a:lnTo>
                  <a:lnTo>
                    <a:pt x="8" y="270"/>
                  </a:lnTo>
                  <a:lnTo>
                    <a:pt x="14" y="274"/>
                  </a:lnTo>
                  <a:lnTo>
                    <a:pt x="24" y="276"/>
                  </a:lnTo>
                  <a:lnTo>
                    <a:pt x="44" y="276"/>
                  </a:lnTo>
                  <a:lnTo>
                    <a:pt x="44" y="62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14" y="64"/>
                  </a:lnTo>
                  <a:lnTo>
                    <a:pt x="8" y="70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8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/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latin typeface="+mj-lt"/>
                <a:cs typeface="+mn-cs"/>
              </a:endParaRPr>
            </a:p>
          </p:txBody>
        </p:sp>
      </p:grpSp>
      <p:sp>
        <p:nvSpPr>
          <p:cNvPr id="98" name="TextBox 97"/>
          <p:cNvSpPr txBox="1"/>
          <p:nvPr/>
        </p:nvSpPr>
        <p:spPr>
          <a:xfrm>
            <a:off x="6621463" y="2643188"/>
            <a:ext cx="2189162" cy="1385887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pPr algn="ctr" defTabSz="703293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000" b="1" i="1">
                <a:latin typeface="+mj-lt"/>
              </a:rPr>
              <a:t>Se-</a:t>
            </a:r>
            <a:r>
              <a:rPr lang="en-GB" sz="1000" b="1" i="1" err="1">
                <a:latin typeface="+mj-lt"/>
              </a:rPr>
              <a:t>koper</a:t>
            </a:r>
            <a:r>
              <a:rPr lang="en-GB" sz="1000" b="1" i="1">
                <a:latin typeface="+mj-lt"/>
              </a:rPr>
              <a:t> | a Briefcase</a:t>
            </a:r>
          </a:p>
          <a:p>
            <a:pPr algn="ctr"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00" i="1" err="1">
                <a:latin typeface="+mj-lt"/>
              </a:rPr>
              <a:t>Menggambarkan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wadah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berisi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berbagai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alat</a:t>
            </a:r>
            <a:r>
              <a:rPr lang="en-GB" sz="1000" i="1">
                <a:latin typeface="+mj-lt"/>
              </a:rPr>
              <a:t> bantu (</a:t>
            </a:r>
            <a:r>
              <a:rPr lang="en-GB" sz="1000" i="1" err="1">
                <a:latin typeface="+mj-lt"/>
              </a:rPr>
              <a:t>paradigma</a:t>
            </a:r>
            <a:r>
              <a:rPr lang="en-GB" sz="1000" i="1">
                <a:latin typeface="+mj-lt"/>
              </a:rPr>
              <a:t>, </a:t>
            </a:r>
            <a:r>
              <a:rPr lang="en-GB" sz="1000" i="1" err="1">
                <a:latin typeface="+mj-lt"/>
              </a:rPr>
              <a:t>pengetahuan</a:t>
            </a:r>
            <a:r>
              <a:rPr lang="en-GB" sz="1000" i="1">
                <a:latin typeface="+mj-lt"/>
              </a:rPr>
              <a:t>, </a:t>
            </a:r>
            <a:r>
              <a:rPr lang="en-GB" sz="1000" i="1" err="1">
                <a:latin typeface="+mj-lt"/>
              </a:rPr>
              <a:t>kemampuan</a:t>
            </a:r>
            <a:r>
              <a:rPr lang="en-GB" sz="1000" i="1">
                <a:latin typeface="+mj-lt"/>
              </a:rPr>
              <a:t>, </a:t>
            </a:r>
            <a:r>
              <a:rPr lang="en-GB" sz="1000" i="1" err="1">
                <a:latin typeface="+mj-lt"/>
              </a:rPr>
              <a:t>dan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lainnya</a:t>
            </a:r>
            <a:r>
              <a:rPr lang="en-GB" sz="1000" i="1">
                <a:latin typeface="+mj-lt"/>
              </a:rPr>
              <a:t>) yang </a:t>
            </a:r>
            <a:r>
              <a:rPr lang="en-GB" sz="1000" i="1" err="1">
                <a:latin typeface="+mj-lt"/>
              </a:rPr>
              <a:t>merupakan</a:t>
            </a:r>
            <a:r>
              <a:rPr lang="en-GB" sz="1000" i="1">
                <a:latin typeface="+mj-lt"/>
              </a:rPr>
              <a:t> </a:t>
            </a:r>
            <a:r>
              <a:rPr lang="en-GB" sz="1000" b="1" i="1">
                <a:latin typeface="+mj-lt"/>
              </a:rPr>
              <a:t>enabler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dalam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penciptaan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nilai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tambah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dan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manfaat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dalam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kegiatan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pengadaan</a:t>
            </a:r>
            <a:r>
              <a:rPr lang="en-GB" sz="1000" i="1">
                <a:latin typeface="+mj-lt"/>
              </a:rPr>
              <a:t> </a:t>
            </a:r>
            <a:r>
              <a:rPr lang="en-GB" sz="1000" i="1" err="1">
                <a:latin typeface="+mj-lt"/>
              </a:rPr>
              <a:t>barang</a:t>
            </a:r>
            <a:r>
              <a:rPr lang="en-GB" sz="1000" i="1">
                <a:latin typeface="+mj-lt"/>
              </a:rPr>
              <a:t>/</a:t>
            </a:r>
            <a:r>
              <a:rPr lang="en-GB" sz="1000" i="1" err="1">
                <a:latin typeface="+mj-lt"/>
              </a:rPr>
              <a:t>jasa</a:t>
            </a:r>
            <a:r>
              <a:rPr lang="en-GB" sz="1000" i="1">
                <a:latin typeface="+mj-lt"/>
              </a:rPr>
              <a:t> di Indonesia</a:t>
            </a:r>
          </a:p>
        </p:txBody>
      </p:sp>
      <p:grpSp>
        <p:nvGrpSpPr>
          <p:cNvPr id="11276" name="Group 43"/>
          <p:cNvGrpSpPr>
            <a:grpSpLocks/>
          </p:cNvGrpSpPr>
          <p:nvPr/>
        </p:nvGrpSpPr>
        <p:grpSpPr bwMode="auto">
          <a:xfrm>
            <a:off x="323850" y="1249363"/>
            <a:ext cx="614363" cy="614362"/>
            <a:chOff x="610674" y="1533541"/>
            <a:chExt cx="1028134" cy="1028134"/>
          </a:xfrm>
        </p:grpSpPr>
        <p:sp>
          <p:nvSpPr>
            <p:cNvPr id="45" name="Oval 44"/>
            <p:cNvSpPr/>
            <p:nvPr/>
          </p:nvSpPr>
          <p:spPr>
            <a:xfrm>
              <a:off x="610674" y="1533541"/>
              <a:ext cx="1028134" cy="1028134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txBody>
            <a:bodyPr anchor="ctr"/>
            <a:lstStyle/>
            <a:p>
              <a:pPr algn="ctr"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latin typeface="+mj-lt"/>
                <a:cs typeface="+mn-cs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6341" y="1560108"/>
              <a:ext cx="504768" cy="9271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>
              <a:spAutoFit/>
            </a:bodyPr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600" b="1" i="1">
                  <a:solidFill>
                    <a:schemeClr val="bg1"/>
                  </a:solidFill>
                  <a:latin typeface="+mj-lt"/>
                </a:rPr>
                <a:t>S</a:t>
              </a:r>
            </a:p>
          </p:txBody>
        </p:sp>
      </p:grpSp>
      <p:grpSp>
        <p:nvGrpSpPr>
          <p:cNvPr id="11277" name="Group 46"/>
          <p:cNvGrpSpPr>
            <a:grpSpLocks/>
          </p:cNvGrpSpPr>
          <p:nvPr/>
        </p:nvGrpSpPr>
        <p:grpSpPr bwMode="auto">
          <a:xfrm>
            <a:off x="323850" y="1917700"/>
            <a:ext cx="614363" cy="614363"/>
            <a:chOff x="610674" y="1533541"/>
            <a:chExt cx="1028134" cy="1028134"/>
          </a:xfrm>
        </p:grpSpPr>
        <p:sp>
          <p:nvSpPr>
            <p:cNvPr id="48" name="Oval 47"/>
            <p:cNvSpPr/>
            <p:nvPr/>
          </p:nvSpPr>
          <p:spPr>
            <a:xfrm>
              <a:off x="610674" y="1533541"/>
              <a:ext cx="1028134" cy="1028134"/>
            </a:xfrm>
            <a:prstGeom prst="ellipse">
              <a:avLst/>
            </a:prstGeom>
            <a:solidFill>
              <a:srgbClr val="0070C0"/>
            </a:solidFill>
            <a:ln w="25400">
              <a:noFill/>
            </a:ln>
          </p:spPr>
          <p:txBody>
            <a:bodyPr anchor="ctr"/>
            <a:lstStyle/>
            <a:p>
              <a:pPr algn="ctr"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latin typeface="+mj-lt"/>
                <a:cs typeface="+mn-cs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780701" y="1560108"/>
              <a:ext cx="632289" cy="9271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>
              <a:spAutoFit/>
            </a:bodyPr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600" b="1" i="1">
                  <a:solidFill>
                    <a:schemeClr val="bg1"/>
                  </a:solidFill>
                  <a:latin typeface="+mj-lt"/>
                </a:rPr>
                <a:t>K</a:t>
              </a:r>
            </a:p>
          </p:txBody>
        </p:sp>
      </p:grpSp>
      <p:grpSp>
        <p:nvGrpSpPr>
          <p:cNvPr id="11278" name="Group 49"/>
          <p:cNvGrpSpPr>
            <a:grpSpLocks/>
          </p:cNvGrpSpPr>
          <p:nvPr/>
        </p:nvGrpSpPr>
        <p:grpSpPr bwMode="auto">
          <a:xfrm>
            <a:off x="323850" y="2582863"/>
            <a:ext cx="614363" cy="614362"/>
            <a:chOff x="610674" y="1533541"/>
            <a:chExt cx="1028134" cy="1028134"/>
          </a:xfrm>
        </p:grpSpPr>
        <p:sp>
          <p:nvSpPr>
            <p:cNvPr id="51" name="Oval 50"/>
            <p:cNvSpPr/>
            <p:nvPr/>
          </p:nvSpPr>
          <p:spPr>
            <a:xfrm>
              <a:off x="610674" y="1533541"/>
              <a:ext cx="1028134" cy="1028134"/>
            </a:xfrm>
            <a:prstGeom prst="ellipse">
              <a:avLst/>
            </a:prstGeom>
            <a:solidFill>
              <a:srgbClr val="00B050"/>
            </a:solidFill>
            <a:ln w="25400">
              <a:noFill/>
            </a:ln>
          </p:spPr>
          <p:txBody>
            <a:bodyPr anchor="ctr"/>
            <a:lstStyle/>
            <a:p>
              <a:pPr algn="ctr"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latin typeface="+mj-lt"/>
                <a:cs typeface="+mn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80701" y="1560108"/>
              <a:ext cx="658855" cy="9271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>
              <a:spAutoFit/>
            </a:bodyPr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600" b="1" i="1">
                  <a:solidFill>
                    <a:schemeClr val="bg1"/>
                  </a:solidFill>
                  <a:latin typeface="+mj-lt"/>
                </a:rPr>
                <a:t>O</a:t>
              </a:r>
            </a:p>
          </p:txBody>
        </p:sp>
      </p:grpSp>
      <p:grpSp>
        <p:nvGrpSpPr>
          <p:cNvPr id="11279" name="Group 52"/>
          <p:cNvGrpSpPr>
            <a:grpSpLocks/>
          </p:cNvGrpSpPr>
          <p:nvPr/>
        </p:nvGrpSpPr>
        <p:grpSpPr bwMode="auto">
          <a:xfrm>
            <a:off x="339725" y="3236913"/>
            <a:ext cx="614363" cy="614362"/>
            <a:chOff x="637883" y="1533541"/>
            <a:chExt cx="1028134" cy="1028134"/>
          </a:xfrm>
        </p:grpSpPr>
        <p:sp>
          <p:nvSpPr>
            <p:cNvPr id="54" name="Oval 53"/>
            <p:cNvSpPr/>
            <p:nvPr/>
          </p:nvSpPr>
          <p:spPr>
            <a:xfrm>
              <a:off x="637883" y="1533541"/>
              <a:ext cx="1028134" cy="1028134"/>
            </a:xfrm>
            <a:prstGeom prst="ellipse">
              <a:avLst/>
            </a:prstGeom>
            <a:solidFill>
              <a:schemeClr val="accent5"/>
            </a:solidFill>
            <a:ln w="25400">
              <a:noFill/>
            </a:ln>
          </p:spPr>
          <p:txBody>
            <a:bodyPr anchor="ctr"/>
            <a:lstStyle/>
            <a:p>
              <a:pPr algn="ctr"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900">
                <a:latin typeface="+mj-lt"/>
                <a:cs typeface="+mn-cs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87610" y="1560108"/>
              <a:ext cx="544619" cy="9271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>
              <a:spAutoFit/>
            </a:bodyPr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3600" b="1" i="1">
                  <a:solidFill>
                    <a:schemeClr val="bg1"/>
                  </a:solidFill>
                  <a:latin typeface="+mj-lt"/>
                </a:rPr>
                <a:t>P</a:t>
              </a:r>
            </a:p>
          </p:txBody>
        </p:sp>
      </p:grpSp>
      <p:grpSp>
        <p:nvGrpSpPr>
          <p:cNvPr id="11280" name="Group 55"/>
          <p:cNvGrpSpPr>
            <a:grpSpLocks/>
          </p:cNvGrpSpPr>
          <p:nvPr/>
        </p:nvGrpSpPr>
        <p:grpSpPr bwMode="auto">
          <a:xfrm>
            <a:off x="339725" y="3913188"/>
            <a:ext cx="614363" cy="614362"/>
            <a:chOff x="637883" y="1533541"/>
            <a:chExt cx="1028134" cy="1028134"/>
          </a:xfrm>
        </p:grpSpPr>
        <p:sp>
          <p:nvSpPr>
            <p:cNvPr id="57" name="Oval 56"/>
            <p:cNvSpPr/>
            <p:nvPr/>
          </p:nvSpPr>
          <p:spPr>
            <a:xfrm>
              <a:off x="637883" y="1533541"/>
              <a:ext cx="1028134" cy="1028134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txBody>
            <a:bodyPr anchor="ctr"/>
            <a:lstStyle/>
            <a:p>
              <a:pPr algn="ctr"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500">
                <a:latin typeface="+mj-lt"/>
                <a:cs typeface="+mn-cs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09614" y="1613241"/>
              <a:ext cx="797002" cy="72261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>
              <a:spAutoFit/>
            </a:bodyPr>
            <a:lstStyle/>
            <a:p>
              <a:pPr defTabSz="703293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i="1">
                  <a:solidFill>
                    <a:schemeClr val="bg1"/>
                  </a:solidFill>
                  <a:latin typeface="+mj-lt"/>
                </a:rPr>
                <a:t>P</a:t>
              </a:r>
              <a:r>
                <a:rPr lang="en-GB" sz="1600" b="1" i="1">
                  <a:solidFill>
                    <a:schemeClr val="bg1"/>
                  </a:solidFill>
                  <a:latin typeface="+mj-lt"/>
                </a:rPr>
                <a:t>er</a:t>
              </a:r>
            </a:p>
          </p:txBody>
        </p:sp>
      </p:grpSp>
    </p:spTree>
  </p:cSld>
  <p:clrMapOvr>
    <a:masterClrMapping/>
  </p:clrMapOvr>
  <p:transition spd="slow"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03263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t>MCA – I  </a:t>
            </a:r>
            <a:r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  <a:sym typeface="Symbol" panose="05050102010706020507" pitchFamily="18" charset="2"/>
              </a:rPr>
              <a:t>  </a:t>
            </a:r>
            <a:fld id="{A245CF66-BFFA-4BE9-B528-9F521A752B36}" type="slidenum">
              <a:rPr lang="en-GB" altLang="en-US" sz="700">
                <a:solidFill>
                  <a:srgbClr val="A82416"/>
                </a:solidFill>
                <a:latin typeface="Georgia" panose="02040502050405020303" pitchFamily="18" charset="0"/>
              </a:rPr>
              <a:pPr eaLnBrk="1" hangingPunct="1"/>
              <a:t>7</a:t>
            </a:fld>
            <a:endParaRPr lang="en-GB" altLang="en-US" sz="700">
              <a:solidFill>
                <a:srgbClr val="A82416"/>
              </a:solidFill>
              <a:latin typeface="Georgia" panose="02040502050405020303" pitchFamily="18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9563" y="233363"/>
            <a:ext cx="4222750" cy="195262"/>
          </a:xfrm>
          <a:prstGeom prst="rect">
            <a:avLst/>
          </a:prstGeom>
          <a:noFill/>
        </p:spPr>
        <p:txBody>
          <a:bodyPr lIns="0" tIns="0" rIns="0" bIns="0"/>
          <a:lstStyle/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800" b="1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defTabSz="70329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800" dirty="0" err="1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Oktober</a:t>
            </a:r>
            <a:r>
              <a:rPr lang="en-GB" sz="800" dirty="0" smtClean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2017</a:t>
            </a:r>
            <a:endParaRPr lang="en-GB" sz="8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</p:txBody>
      </p:sp>
      <p:sp>
        <p:nvSpPr>
          <p:cNvPr id="405" name="Title 1"/>
          <p:cNvSpPr>
            <a:spLocks noGrp="1"/>
          </p:cNvSpPr>
          <p:nvPr>
            <p:ph type="title"/>
          </p:nvPr>
        </p:nvSpPr>
        <p:spPr>
          <a:xfrm>
            <a:off x="433388" y="700088"/>
            <a:ext cx="8416925" cy="385762"/>
          </a:xfrm>
        </p:spPr>
        <p:txBody>
          <a:bodyPr/>
          <a:lstStyle/>
          <a:p>
            <a:pPr defTabSz="703212" eaLnBrk="1" fontAlgn="auto" hangingPunct="1">
              <a:spcAft>
                <a:spcPts val="0"/>
              </a:spcAft>
              <a:defRPr/>
            </a:pPr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Pencapaian 22 Kriteria Pusat Keunggulan Pengadaan ULP Sulawesi Tenggara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9764866"/>
              </p:ext>
            </p:extLst>
          </p:nvPr>
        </p:nvGraphicFramePr>
        <p:xfrm>
          <a:off x="433279" y="1276350"/>
          <a:ext cx="8417034" cy="3671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1.1.7. Kecukupan Pendanaan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8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7983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 sz="1100" dirty="0" smtClean="0">
                          <a:latin typeface="+mj-lt"/>
                        </a:rPr>
                        <a:t>Mengusulkan anggaran kegiatan pada tahun anggaran bersangkutan</a:t>
                      </a:r>
                      <a:endParaRPr lang="en-GB" sz="110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id-ID" sz="1100" dirty="0" smtClean="0">
                          <a:latin typeface="+mj-lt"/>
                        </a:rPr>
                        <a:t>Pembahasan anggaran dengan unit</a:t>
                      </a:r>
                      <a:r>
                        <a:rPr lang="id-ID" sz="1100" baseline="0" dirty="0" smtClean="0">
                          <a:latin typeface="+mj-lt"/>
                        </a:rPr>
                        <a:t> terkait lingkup BPBJP</a:t>
                      </a:r>
                      <a:endParaRPr lang="en-GB" sz="11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3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01882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dirty="0" smtClean="0">
                          <a:latin typeface="+mj-lt"/>
                        </a:rPr>
                        <a:t>Anggaran BPBJP</a:t>
                      </a:r>
                      <a:r>
                        <a:rPr lang="id-ID" sz="1100" baseline="0" dirty="0" smtClean="0">
                          <a:latin typeface="+mj-lt"/>
                        </a:rPr>
                        <a:t> dialokasikan</a:t>
                      </a:r>
                      <a:r>
                        <a:rPr lang="id-ID" sz="1100" dirty="0" smtClean="0">
                          <a:latin typeface="+mj-lt"/>
                        </a:rPr>
                        <a:t> dalam</a:t>
                      </a:r>
                      <a:r>
                        <a:rPr lang="id-ID" sz="1100" baseline="0" dirty="0" smtClean="0">
                          <a:latin typeface="+mj-lt"/>
                        </a:rPr>
                        <a:t> DPA Biro Pengadaan Barang/Jasa</a:t>
                      </a:r>
                      <a:endParaRPr lang="en-GB" sz="1100" dirty="0" smtClean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d-ID" sz="1100" dirty="0" smtClean="0">
                          <a:solidFill>
                            <a:schemeClr val="tx1"/>
                          </a:solidFill>
                          <a:latin typeface="+mj-lt"/>
                        </a:rPr>
                        <a:t>Penganggaran</a:t>
                      </a:r>
                      <a:r>
                        <a:rPr lang="id-ID" sz="1100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belum fokus pada kegiatan peningkatan kinerja karena terkait pada program RPJMD dan Renstra yang tersusun lebih dahulu 2013-2018</a:t>
                      </a:r>
                      <a:endParaRPr lang="en-GB" sz="110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latin typeface="+mj-lt"/>
                <a:cs typeface="Arial" pitchFamily="34" charset="0"/>
              </a:rPr>
              <a:t>Pembiayaan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operasional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ULP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dianggarkan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satu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tahun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depan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mencakup</a:t>
            </a:r>
            <a:r>
              <a:rPr lang="en-GB" sz="1200" dirty="0">
                <a:latin typeface="+mj-lt"/>
                <a:cs typeface="Arial" pitchFamily="34" charset="0"/>
              </a:rPr>
              <a:t> program </a:t>
            </a:r>
            <a:r>
              <a:rPr lang="en-GB" sz="1200" dirty="0" err="1">
                <a:latin typeface="+mj-lt"/>
                <a:cs typeface="Arial" pitchFamily="34" charset="0"/>
              </a:rPr>
              <a:t>peningkatan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pelayanan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 smtClean="0">
                <a:latin typeface="+mj-lt"/>
                <a:cs typeface="Arial" pitchFamily="34" charset="0"/>
              </a:rPr>
              <a:t>pelanggan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33855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100" dirty="0" smtClean="0">
                <a:latin typeface="+mj-lt"/>
                <a:cs typeface="Arial" pitchFamily="34" charset="0"/>
              </a:rPr>
              <a:t>Tersedianya anggaran untuk pelaksanaan tugas BPBJP</a:t>
            </a:r>
            <a:endParaRPr lang="en-GB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20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1.3.1. Pelanggan Internal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9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7983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Pembelajaran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dari Materi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Pelatihan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Manaje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rial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Modul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Manajemen Kepemimpinan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Pendampingan dari Mentor untuk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melakukan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analis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stakeholder</a:t>
                      </a:r>
                      <a:r>
                        <a:rPr lang="en-US" sz="1100" i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</a:t>
                      </a:r>
                      <a:endParaRPr lang="en-GB" sz="1100" i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3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Sh</a:t>
                      </a:r>
                      <a:r>
                        <a:rPr lang="en-US" sz="1100" i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</a:t>
                      </a:r>
                      <a:r>
                        <a:rPr lang="id-ID" sz="1100" i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ring</a:t>
                      </a:r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antar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anggota tim terkait hasil analis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 </a:t>
                      </a:r>
                      <a:r>
                        <a:rPr lang="en-US" sz="1100" i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stakeholders</a:t>
                      </a:r>
                      <a:endParaRPr lang="en-GB" sz="1100" i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Penyediaan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anggaran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yang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dibutuhkan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untuk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melakukan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inisiatif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sesuai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hasil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analisa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stakeholders.</a:t>
                      </a:r>
                      <a:endParaRPr lang="en-GB" sz="1100" i="0" kern="1200" baseline="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smtClean="0">
                <a:latin typeface="+mj-lt"/>
                <a:cs typeface="Arial" pitchFamily="34" charset="0"/>
              </a:rPr>
              <a:t>ULP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melakukan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analisis</a:t>
            </a:r>
            <a:r>
              <a:rPr lang="en-GB" sz="1200" dirty="0">
                <a:latin typeface="+mj-lt"/>
                <a:cs typeface="Arial" pitchFamily="34" charset="0"/>
              </a:rPr>
              <a:t> stakeholder </a:t>
            </a:r>
            <a:r>
              <a:rPr lang="en-GB" sz="1200" dirty="0" err="1">
                <a:latin typeface="+mj-lt"/>
                <a:cs typeface="Arial" pitchFamily="34" charset="0"/>
              </a:rPr>
              <a:t>sebagai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dasar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 smtClean="0">
                <a:latin typeface="+mj-lt"/>
                <a:cs typeface="Arial" pitchFamily="34" charset="0"/>
              </a:rPr>
              <a:t>bagi</a:t>
            </a:r>
            <a:r>
              <a:rPr lang="en-GB" sz="1200" dirty="0" smtClean="0">
                <a:latin typeface="+mj-lt"/>
                <a:cs typeface="Arial" pitchFamily="34" charset="0"/>
              </a:rPr>
              <a:t> ULP </a:t>
            </a:r>
            <a:r>
              <a:rPr lang="en-GB" sz="1200" dirty="0" err="1" smtClean="0">
                <a:latin typeface="+mj-lt"/>
                <a:cs typeface="Arial" pitchFamily="34" charset="0"/>
              </a:rPr>
              <a:t>untuk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membangun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hubungan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pelanggan</a:t>
            </a:r>
            <a:r>
              <a:rPr lang="en-GB" sz="1200" dirty="0">
                <a:latin typeface="+mj-lt"/>
                <a:cs typeface="Arial" pitchFamily="34" charset="0"/>
              </a:rPr>
              <a:t> internal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6771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err="1" smtClean="0">
                <a:latin typeface="+mj-lt"/>
                <a:cs typeface="Arial" pitchFamily="34" charset="0"/>
              </a:rPr>
              <a:t>Terpetakannya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pemangku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kepentingan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dengan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baik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sebagai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referensi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keterlibatan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kegiatan</a:t>
            </a:r>
            <a:r>
              <a:rPr lang="en-US" sz="1100" dirty="0" smtClean="0">
                <a:latin typeface="+mj-lt"/>
                <a:cs typeface="Arial" pitchFamily="34" charset="0"/>
              </a:rPr>
              <a:t> yang </a:t>
            </a:r>
            <a:r>
              <a:rPr lang="en-US" sz="1100" dirty="0" err="1" smtClean="0">
                <a:latin typeface="+mj-lt"/>
                <a:cs typeface="Arial" pitchFamily="34" charset="0"/>
              </a:rPr>
              <a:t>dilaksanakan</a:t>
            </a:r>
            <a:endParaRPr lang="en-GB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28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1.3.3. Hubungan Masyarakat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10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67640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101882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Menyiapkan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SOP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berdasarkan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praktek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kehumasan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yang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selama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ini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telah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dilaksanakan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1882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Memanfaatkan media 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(Koran dan </a:t>
                      </a:r>
                      <a:r>
                        <a:rPr lang="id-ID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website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)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Pengembangan dan Pemutakhiran  </a:t>
                      </a:r>
                      <a:r>
                        <a:rPr lang="id-ID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content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dalam media yang ada secara </a:t>
                      </a:r>
                      <a:r>
                        <a:rPr lang="id-ID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regular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dan konsisten</a:t>
                      </a: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3784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>
                <a:latin typeface="+mj-lt"/>
                <a:cs typeface="Arial" pitchFamily="34" charset="0"/>
              </a:rPr>
              <a:t>ULP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memiliki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panduan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terkait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kehumasan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pengadaan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secara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rutin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mempublikasikan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kegiatan-kegiatan</a:t>
            </a:r>
            <a:r>
              <a:rPr lang="en-GB" sz="1200" dirty="0">
                <a:latin typeface="+mj-lt"/>
                <a:cs typeface="Arial" pitchFamily="34" charset="0"/>
              </a:rPr>
              <a:t> ULP </a:t>
            </a:r>
            <a:r>
              <a:rPr lang="en-GB" sz="1200" dirty="0" err="1">
                <a:latin typeface="+mj-lt"/>
                <a:cs typeface="Arial" pitchFamily="34" charset="0"/>
              </a:rPr>
              <a:t>melalui</a:t>
            </a:r>
            <a:r>
              <a:rPr lang="en-GB" sz="1200" dirty="0">
                <a:latin typeface="+mj-lt"/>
                <a:cs typeface="Arial" pitchFamily="34" charset="0"/>
              </a:rPr>
              <a:t> media masa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60231" y="3362326"/>
            <a:ext cx="2189919" cy="84638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>
                <a:latin typeface="+mj-lt"/>
                <a:cs typeface="Arial" pitchFamily="34" charset="0"/>
              </a:rPr>
              <a:t>Koran </a:t>
            </a:r>
            <a:r>
              <a:rPr lang="en-US" sz="1100" dirty="0" err="1" smtClean="0">
                <a:latin typeface="+mj-lt"/>
                <a:cs typeface="Arial" pitchFamily="34" charset="0"/>
              </a:rPr>
              <a:t>sebagai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>
                <a:latin typeface="+mj-lt"/>
                <a:cs typeface="Arial" pitchFamily="34" charset="0"/>
              </a:rPr>
              <a:t>media </a:t>
            </a:r>
            <a:r>
              <a:rPr lang="en-US" sz="1100" dirty="0" err="1">
                <a:latin typeface="+mj-lt"/>
                <a:cs typeface="Arial" pitchFamily="34" charset="0"/>
              </a:rPr>
              <a:t>cetak</a:t>
            </a:r>
            <a:r>
              <a:rPr lang="en-US" sz="1100" dirty="0">
                <a:latin typeface="+mj-lt"/>
                <a:cs typeface="Arial" pitchFamily="34" charset="0"/>
              </a:rPr>
              <a:t> yang </a:t>
            </a:r>
            <a:r>
              <a:rPr lang="en-US" sz="1100" dirty="0" err="1">
                <a:latin typeface="+mj-lt"/>
                <a:cs typeface="Arial" pitchFamily="34" charset="0"/>
              </a:rPr>
              <a:t>menginformasikan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kegiatan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pengadaan</a:t>
            </a:r>
            <a:r>
              <a:rPr lang="en-US" sz="1100" dirty="0">
                <a:latin typeface="+mj-lt"/>
                <a:cs typeface="Arial" pitchFamily="34" charset="0"/>
              </a:rPr>
              <a:t> di </a:t>
            </a:r>
            <a:r>
              <a:rPr lang="en-US" sz="1100" dirty="0" smtClean="0">
                <a:latin typeface="+mj-lt"/>
                <a:cs typeface="Arial" pitchFamily="34" charset="0"/>
              </a:rPr>
              <a:t>BPBJP</a:t>
            </a:r>
            <a:endParaRPr lang="en-US" sz="1100" dirty="0">
              <a:latin typeface="+mj-lt"/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+mj-lt"/>
                <a:cs typeface="Arial" pitchFamily="34" charset="0"/>
              </a:rPr>
              <a:t>Update </a:t>
            </a:r>
            <a:r>
              <a:rPr lang="en-US" sz="1100" dirty="0" err="1">
                <a:latin typeface="+mj-lt"/>
                <a:cs typeface="Arial" pitchFamily="34" charset="0"/>
              </a:rPr>
              <a:t>informasi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pengadaan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melalui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>
                <a:latin typeface="+mj-lt"/>
                <a:cs typeface="Arial" pitchFamily="34" charset="0"/>
              </a:rPr>
              <a:t>website </a:t>
            </a:r>
            <a:r>
              <a:rPr lang="en-US" sz="1100" dirty="0" smtClean="0">
                <a:latin typeface="+mj-lt"/>
                <a:cs typeface="Arial" pitchFamily="34" charset="0"/>
              </a:rPr>
              <a:t>BPBJP</a:t>
            </a:r>
            <a:endParaRPr lang="en-US" sz="1100" dirty="0">
              <a:latin typeface="+mj-lt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75367" y="5178056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>
              <a:spcAft>
                <a:spcPts val="900"/>
              </a:spcAft>
            </a:pPr>
            <a:endParaRPr lang="en-US" sz="2000" dirty="0" smtClean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96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2.1.1. Indikator Kinerja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11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6459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Penetapan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indikator kinerja yang dapat diukur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101882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Penyusunan </a:t>
                      </a:r>
                      <a:r>
                        <a:rPr lang="id-ID" sz="1100" i="1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baseline</a:t>
                      </a:r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indikator kinerja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3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Pengukuran kinerja pengadaan tahun 2016</a:t>
                      </a:r>
                      <a:endParaRPr lang="en-GB" sz="110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t-IT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Mendapatkan data </a:t>
                      </a:r>
                      <a:r>
                        <a:rPr lang="it-IT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yang</a:t>
                      </a:r>
                      <a:r>
                        <a:rPr lang="it-IT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t-IT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akurat</a:t>
                      </a:r>
                      <a:r>
                        <a:rPr lang="it-IT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t-IT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dari</a:t>
                      </a:r>
                      <a:r>
                        <a:rPr lang="it-IT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t-IT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seluruh</a:t>
                      </a:r>
                      <a:r>
                        <a:rPr lang="it-IT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SKPD </a:t>
                      </a:r>
                      <a:r>
                        <a:rPr lang="it-IT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Lingkup</a:t>
                      </a:r>
                      <a:r>
                        <a:rPr lang="it-IT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t-IT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Prov</a:t>
                      </a:r>
                      <a:r>
                        <a:rPr lang="it-IT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. </a:t>
                      </a:r>
                      <a:r>
                        <a:rPr lang="it-IT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Sultra</a:t>
                      </a:r>
                      <a:r>
                        <a:rPr lang="it-IT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latin typeface="+mj-lt"/>
                <a:cs typeface="Arial" pitchFamily="34" charset="0"/>
              </a:rPr>
              <a:t>Indikator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kinerja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pengadaan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 smtClean="0">
                <a:latin typeface="+mj-lt"/>
                <a:cs typeface="Arial" pitchFamily="34" charset="0"/>
              </a:rPr>
              <a:t>mencakup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>
                <a:latin typeface="+mj-lt"/>
                <a:cs typeface="Arial" pitchFamily="34" charset="0"/>
              </a:rPr>
              <a:t>4 area outcome (</a:t>
            </a:r>
            <a:r>
              <a:rPr lang="en-GB" sz="1200" dirty="0" err="1" smtClean="0">
                <a:latin typeface="+mj-lt"/>
                <a:cs typeface="Arial" pitchFamily="34" charset="0"/>
              </a:rPr>
              <a:t>ketepatan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waktu</a:t>
            </a:r>
            <a:r>
              <a:rPr lang="en-GB" sz="1200" dirty="0">
                <a:latin typeface="+mj-lt"/>
                <a:cs typeface="Arial" pitchFamily="34" charset="0"/>
              </a:rPr>
              <a:t>, </a:t>
            </a:r>
            <a:r>
              <a:rPr lang="en-GB" sz="1200" dirty="0" err="1">
                <a:latin typeface="+mj-lt"/>
                <a:cs typeface="Arial" pitchFamily="34" charset="0"/>
              </a:rPr>
              <a:t>penghematan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biaya</a:t>
            </a:r>
            <a:r>
              <a:rPr lang="en-GB" sz="1200" dirty="0">
                <a:latin typeface="+mj-lt"/>
                <a:cs typeface="Arial" pitchFamily="34" charset="0"/>
              </a:rPr>
              <a:t>, </a:t>
            </a:r>
            <a:r>
              <a:rPr lang="en-GB" sz="1200" dirty="0" err="1">
                <a:latin typeface="+mj-lt"/>
                <a:cs typeface="Arial" pitchFamily="34" charset="0"/>
              </a:rPr>
              <a:t>kualitas</a:t>
            </a:r>
            <a:r>
              <a:rPr lang="en-GB" sz="1200" dirty="0">
                <a:latin typeface="+mj-lt"/>
                <a:cs typeface="Arial" pitchFamily="34" charset="0"/>
              </a:rPr>
              <a:t>,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tingkat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layanan</a:t>
            </a:r>
            <a:r>
              <a:rPr lang="en-GB" sz="12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5078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+mj-lt"/>
                <a:cs typeface="Arial" pitchFamily="34" charset="0"/>
              </a:rPr>
              <a:t>Laporan Performance </a:t>
            </a:r>
            <a:r>
              <a:rPr lang="en-US" sz="1100" dirty="0" err="1">
                <a:latin typeface="+mj-lt"/>
                <a:cs typeface="Arial" pitchFamily="34" charset="0"/>
              </a:rPr>
              <a:t>Measurent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dan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Managament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Tahun</a:t>
            </a:r>
            <a:r>
              <a:rPr lang="en-US" sz="1100" dirty="0">
                <a:latin typeface="+mj-lt"/>
                <a:cs typeface="Arial" pitchFamily="34" charset="0"/>
              </a:rPr>
              <a:t> 2016</a:t>
            </a:r>
          </a:p>
        </p:txBody>
      </p:sp>
    </p:spTree>
    <p:extLst>
      <p:ext uri="{BB962C8B-B14F-4D97-AF65-F5344CB8AC3E}">
        <p14:creationId xmlns:p14="http://schemas.microsoft.com/office/powerpoint/2010/main" val="133884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2.1.2. Penetapan Target Kinerja Organisasi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12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92024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Pengumpulan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data kinerja tahun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2014-2015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untuk dijadikan </a:t>
                      </a:r>
                      <a:r>
                        <a:rPr lang="id-ID" sz="1100" b="0" i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baseline</a:t>
                      </a:r>
                      <a:endParaRPr lang="en-GB" sz="1100" b="0" i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Pengukuran capaian kinerja tahun 2016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3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Pene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ta</a:t>
                      </a:r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pan target  kinerja tahun 201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7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Pengumpulan data</a:t>
                      </a:r>
                      <a:r>
                        <a:rPr lang="en-US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aktual</a:t>
                      </a:r>
                      <a:r>
                        <a:rPr lang="en-US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dari seluruh </a:t>
                      </a:r>
                      <a:r>
                        <a:rPr lang="en-US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S</a:t>
                      </a:r>
                      <a:r>
                        <a:rPr lang="id-ID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atuan </a:t>
                      </a:r>
                      <a:r>
                        <a:rPr lang="en-US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K</a:t>
                      </a:r>
                      <a:r>
                        <a:rPr lang="id-ID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erja</a:t>
                      </a:r>
                      <a:endParaRPr lang="en-GB" sz="1100" b="1" i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Monitoring capaian kinerja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 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tahun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berjalan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>
                <a:latin typeface="+mj-lt"/>
                <a:cs typeface="Arial" pitchFamily="34" charset="0"/>
              </a:rPr>
              <a:t>Target </a:t>
            </a:r>
            <a:r>
              <a:rPr lang="en-GB" sz="1200" dirty="0" err="1">
                <a:latin typeface="+mj-lt"/>
                <a:cs typeface="Arial" pitchFamily="34" charset="0"/>
              </a:rPr>
              <a:t>kinerja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pengadaan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ditetapkan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berdasarkan</a:t>
            </a:r>
            <a:r>
              <a:rPr lang="en-GB" sz="1200" dirty="0">
                <a:latin typeface="+mj-lt"/>
                <a:cs typeface="Arial" pitchFamily="34" charset="0"/>
              </a:rPr>
              <a:t> data </a:t>
            </a:r>
            <a:r>
              <a:rPr lang="en-GB" sz="1200" dirty="0" err="1">
                <a:latin typeface="+mj-lt"/>
                <a:cs typeface="Arial" pitchFamily="34" charset="0"/>
              </a:rPr>
              <a:t>kinerja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historis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dari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tahun-tahun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sebelumnya</a:t>
            </a:r>
            <a:r>
              <a:rPr lang="en-GB" sz="1200" dirty="0">
                <a:latin typeface="+mj-lt"/>
                <a:cs typeface="Arial" pitchFamily="34" charset="0"/>
              </a:rPr>
              <a:t> (baseline)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5078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+mj-lt"/>
                <a:cs typeface="Arial" pitchFamily="34" charset="0"/>
              </a:rPr>
              <a:t>Laporan Performance </a:t>
            </a:r>
            <a:r>
              <a:rPr lang="en-US" sz="1100" dirty="0" err="1">
                <a:latin typeface="+mj-lt"/>
                <a:cs typeface="Arial" pitchFamily="34" charset="0"/>
              </a:rPr>
              <a:t>Measurent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dan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Managament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Tahun</a:t>
            </a:r>
            <a:r>
              <a:rPr lang="en-US" sz="1100" dirty="0">
                <a:latin typeface="+mj-lt"/>
                <a:cs typeface="Arial" pitchFamily="34" charset="0"/>
              </a:rPr>
              <a:t> 2016</a:t>
            </a:r>
          </a:p>
        </p:txBody>
      </p:sp>
    </p:spTree>
    <p:extLst>
      <p:ext uri="{BB962C8B-B14F-4D97-AF65-F5344CB8AC3E}">
        <p14:creationId xmlns:p14="http://schemas.microsoft.com/office/powerpoint/2010/main" val="288419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2.1.3. Manajemen Kinerja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13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9507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gumpulan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data 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untuk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mengetahui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pencapaian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kinerja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tahun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2016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dan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penetapan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target </a:t>
                      </a:r>
                      <a:r>
                        <a:rPr lang="en-US" sz="1100" b="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kinerja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2017</a:t>
                      </a:r>
                      <a:endParaRPr lang="en-GB" sz="1100" b="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yusunan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Laporan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Kinerja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2016 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dan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Target </a:t>
                      </a:r>
                      <a:r>
                        <a:rPr lang="en-US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Kinerja</a:t>
                      </a:r>
                      <a:r>
                        <a:rPr lang="en-US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201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7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3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Penyampaian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L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aporan kepada </a:t>
                      </a:r>
                      <a:r>
                        <a:rPr lang="en-US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impinan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Diperlukan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komitmen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pimpinan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(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Kepala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SKPD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dan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jajaran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pemerintah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daerah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)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dalam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melaksanakan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tindakan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perbaikan</a:t>
                      </a:r>
                      <a:endParaRPr lang="fi-FI" sz="110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latin typeface="+mj-lt"/>
                <a:cs typeface="Arial" pitchFamily="34" charset="0"/>
              </a:rPr>
              <a:t>Pengelolaan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Kinerja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Pengadaan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diimplementasikan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secara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menyeluruh</a:t>
            </a:r>
            <a:r>
              <a:rPr lang="en-GB" sz="1200" dirty="0">
                <a:latin typeface="+mj-lt"/>
                <a:cs typeface="Arial" pitchFamily="34" charset="0"/>
              </a:rPr>
              <a:t> (</a:t>
            </a:r>
            <a:r>
              <a:rPr lang="en-GB" sz="1200" dirty="0" err="1">
                <a:latin typeface="+mj-lt"/>
                <a:cs typeface="Arial" pitchFamily="34" charset="0"/>
              </a:rPr>
              <a:t>mulai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dari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tahap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perencanaan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sampai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tahap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pengawasan</a:t>
            </a:r>
            <a:r>
              <a:rPr lang="en-GB" sz="1200" dirty="0">
                <a:latin typeface="+mj-lt"/>
                <a:cs typeface="Arial" pitchFamily="34" charset="0"/>
              </a:rPr>
              <a:t>, </a:t>
            </a:r>
            <a:r>
              <a:rPr lang="en-GB" sz="1200" dirty="0" err="1">
                <a:latin typeface="+mj-lt"/>
                <a:cs typeface="Arial" pitchFamily="34" charset="0"/>
              </a:rPr>
              <a:t>evaluasi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pelaporan</a:t>
            </a:r>
            <a:r>
              <a:rPr lang="en-GB" sz="12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5078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+mj-lt"/>
                <a:cs typeface="Arial" pitchFamily="34" charset="0"/>
              </a:rPr>
              <a:t>Laporan Performance </a:t>
            </a:r>
            <a:r>
              <a:rPr lang="en-US" sz="1100" dirty="0" err="1">
                <a:latin typeface="+mj-lt"/>
                <a:cs typeface="Arial" pitchFamily="34" charset="0"/>
              </a:rPr>
              <a:t>Measurent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dan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Managament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Tahun</a:t>
            </a:r>
            <a:r>
              <a:rPr lang="en-US" sz="1100" dirty="0">
                <a:latin typeface="+mj-lt"/>
                <a:cs typeface="Arial" pitchFamily="34" charset="0"/>
              </a:rPr>
              <a:t> 2016</a:t>
            </a:r>
          </a:p>
        </p:txBody>
      </p:sp>
    </p:spTree>
    <p:extLst>
      <p:ext uri="{BB962C8B-B14F-4D97-AF65-F5344CB8AC3E}">
        <p14:creationId xmlns:p14="http://schemas.microsoft.com/office/powerpoint/2010/main" val="19171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2.2.1. Hubungan Pimpinan dan </a:t>
            </a:r>
            <a:r>
              <a:rPr lang="fi-FI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Pem</a:t>
            </a:r>
            <a:r>
              <a:rPr lang="id-ID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an</a:t>
            </a:r>
            <a:r>
              <a:rPr lang="fi-FI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gku </a:t>
            </a:r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Kepentingan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14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7983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Pembelajaran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dari Materi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Pelatihan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Manaje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rial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en-US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Modul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Manajemen Kepemimpinan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Pendampingan dari Mentor untuk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analis</a:t>
                      </a:r>
                      <a:r>
                        <a:rPr lang="en-US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a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stakeholder</a:t>
                      </a:r>
                      <a:r>
                        <a:rPr lang="en-US" sz="1100" i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</a:t>
                      </a:r>
                      <a:endParaRPr lang="en-GB" sz="1100" i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3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Sharing antar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anggota tim terkait hasil analisis </a:t>
                      </a:r>
                      <a:r>
                        <a:rPr lang="id-ID" sz="1100" i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stakeholder</a:t>
                      </a:r>
                      <a:r>
                        <a:rPr lang="en-US" sz="1100" i="1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</a:t>
                      </a:r>
                      <a:endParaRPr lang="en-GB" sz="1100" i="1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Komitmen Pimpinan untuk melakukan inisiatif sesuai dengan hasil analisa stakeholders, termasuk komitmen penyediaan anggaran.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latin typeface="+mj-lt"/>
                <a:cs typeface="Arial" pitchFamily="34" charset="0"/>
              </a:rPr>
              <a:t>Kepala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smtClean="0">
                <a:latin typeface="+mj-lt"/>
                <a:cs typeface="Arial" pitchFamily="34" charset="0"/>
              </a:rPr>
              <a:t>ULP </a:t>
            </a:r>
            <a:r>
              <a:rPr lang="en-GB" sz="1200" dirty="0" err="1" smtClean="0">
                <a:latin typeface="+mj-lt"/>
                <a:cs typeface="Arial" pitchFamily="34" charset="0"/>
              </a:rPr>
              <a:t>menyusun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pemetaan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pemangku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kepentingan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sehingga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pola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hubungan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dibangun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sesuai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dengan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masing-masing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pemangku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kepentingan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ada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5078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>
                <a:latin typeface="+mj-lt"/>
                <a:cs typeface="Arial" pitchFamily="34" charset="0"/>
              </a:rPr>
              <a:t>Stakeholders Mapping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>
                <a:latin typeface="+mj-lt"/>
                <a:cs typeface="Arial" pitchFamily="34" charset="0"/>
              </a:rPr>
              <a:t>Stakeholder </a:t>
            </a:r>
            <a:r>
              <a:rPr lang="en-US" sz="1100" dirty="0" err="1" smtClean="0">
                <a:latin typeface="+mj-lt"/>
                <a:cs typeface="Arial" pitchFamily="34" charset="0"/>
              </a:rPr>
              <a:t>Analisis</a:t>
            </a:r>
            <a:endParaRPr lang="en-US" sz="1100" dirty="0" smtClean="0">
              <a:latin typeface="+mj-lt"/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smtClean="0">
                <a:latin typeface="+mj-lt"/>
                <a:cs typeface="Arial" pitchFamily="34" charset="0"/>
              </a:rPr>
              <a:t>Engagement Plan</a:t>
            </a:r>
            <a:endParaRPr lang="en-US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38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2.2.2. Kolaborasi Internal ULP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15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52400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Perencanaan program dan kegiatan untuk meningkatkan kolaborasi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internal dan pengembangan SDM Bidang Pengadaan</a:t>
                      </a:r>
                      <a:endParaRPr lang="en-GB" sz="1100" b="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Pelaksanaan program dan kegiatan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Anggaran untuk pelaksanaan kegiatan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1" y="1813041"/>
            <a:ext cx="3662938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terdapat</a:t>
            </a:r>
            <a:r>
              <a:rPr lang="en-GB" sz="1200" dirty="0">
                <a:latin typeface="+mj-lt"/>
                <a:cs typeface="Arial" pitchFamily="34" charset="0"/>
              </a:rPr>
              <a:t> program mentoring yang </a:t>
            </a:r>
            <a:r>
              <a:rPr lang="en-GB" sz="1200" dirty="0" err="1">
                <a:latin typeface="+mj-lt"/>
                <a:cs typeface="Arial" pitchFamily="34" charset="0"/>
              </a:rPr>
              <a:t>bertujuan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untuk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meningkatkan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kolaborasi</a:t>
            </a:r>
            <a:r>
              <a:rPr lang="en-GB" sz="1200" dirty="0">
                <a:latin typeface="+mj-lt"/>
                <a:cs typeface="Arial" pitchFamily="34" charset="0"/>
              </a:rPr>
              <a:t> internal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juga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mengembangkan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kualitas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 smtClean="0">
                <a:latin typeface="+mj-lt"/>
                <a:cs typeface="Arial" pitchFamily="34" charset="0"/>
              </a:rPr>
              <a:t>Staf</a:t>
            </a:r>
            <a:r>
              <a:rPr lang="en-GB" sz="1200" dirty="0" smtClean="0">
                <a:latin typeface="+mj-lt"/>
                <a:cs typeface="Arial" pitchFamily="34" charset="0"/>
              </a:rPr>
              <a:t> ULP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1015663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err="1">
                <a:latin typeface="+mj-lt"/>
                <a:cs typeface="Arial" pitchFamily="34" charset="0"/>
              </a:rPr>
              <a:t>Pelaksanaan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bimtek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Pengadaan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Barang</a:t>
            </a:r>
            <a:r>
              <a:rPr lang="en-US" sz="1100" dirty="0" smtClean="0">
                <a:latin typeface="+mj-lt"/>
                <a:cs typeface="Arial" pitchFamily="34" charset="0"/>
              </a:rPr>
              <a:t>/</a:t>
            </a:r>
            <a:r>
              <a:rPr lang="en-US" sz="1100" dirty="0" err="1" smtClean="0">
                <a:latin typeface="+mj-lt"/>
                <a:cs typeface="Arial" pitchFamily="34" charset="0"/>
              </a:rPr>
              <a:t>Jasa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bagi</a:t>
            </a:r>
            <a:r>
              <a:rPr lang="en-US" sz="1100" dirty="0" smtClean="0">
                <a:latin typeface="+mj-lt"/>
                <a:cs typeface="Arial" pitchFamily="34" charset="0"/>
              </a:rPr>
              <a:t> PA/KPA, PPK, PP, PPHP, </a:t>
            </a:r>
            <a:r>
              <a:rPr lang="en-US" sz="1100" dirty="0" err="1" smtClean="0">
                <a:latin typeface="+mj-lt"/>
                <a:cs typeface="Arial" pitchFamily="34" charset="0"/>
              </a:rPr>
              <a:t>Perencanaan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Lingkup</a:t>
            </a:r>
            <a:r>
              <a:rPr lang="en-US" sz="1100" dirty="0" smtClean="0">
                <a:latin typeface="+mj-lt"/>
                <a:cs typeface="Arial" pitchFamily="34" charset="0"/>
              </a:rPr>
              <a:t> SKPD </a:t>
            </a:r>
            <a:r>
              <a:rPr lang="en-US" sz="1100" dirty="0" err="1" smtClean="0">
                <a:latin typeface="+mj-lt"/>
                <a:cs typeface="Arial" pitchFamily="34" charset="0"/>
              </a:rPr>
              <a:t>dan</a:t>
            </a:r>
            <a:r>
              <a:rPr lang="en-US" sz="1100" dirty="0" smtClean="0">
                <a:latin typeface="+mj-lt"/>
                <a:cs typeface="Arial" pitchFamily="34" charset="0"/>
              </a:rPr>
              <a:t> APIP</a:t>
            </a:r>
            <a:endParaRPr lang="en-US" sz="1100" dirty="0">
              <a:latin typeface="+mj-lt"/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err="1" smtClean="0">
                <a:latin typeface="+mj-lt"/>
                <a:cs typeface="Arial" pitchFamily="34" charset="0"/>
              </a:rPr>
              <a:t>Rakor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Pengadaan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err="1">
                <a:latin typeface="+mj-lt"/>
                <a:cs typeface="Arial" pitchFamily="34" charset="0"/>
              </a:rPr>
              <a:t>Tahun</a:t>
            </a:r>
            <a:r>
              <a:rPr lang="en-US" sz="1100" dirty="0">
                <a:latin typeface="+mj-lt"/>
                <a:cs typeface="Arial" pitchFamily="34" charset="0"/>
              </a:rPr>
              <a:t> </a:t>
            </a:r>
            <a:r>
              <a:rPr lang="en-US" sz="1100" dirty="0" smtClean="0">
                <a:latin typeface="+mj-lt"/>
                <a:cs typeface="Arial" pitchFamily="34" charset="0"/>
              </a:rPr>
              <a:t>2017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err="1" smtClean="0">
                <a:latin typeface="+mj-lt"/>
                <a:cs typeface="Arial" pitchFamily="34" charset="0"/>
              </a:rPr>
              <a:t>Klinik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Pengadaan</a:t>
            </a:r>
            <a:endParaRPr lang="en-US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44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2.2.3. Visi Strategis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16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24968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Identifikasi visi,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misi Biro Pengadaan </a:t>
                      </a:r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yang sudah ditetapkan dan tercantum dalam Renstra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Visi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,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Misi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belum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sesuai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dengan konsep UKPBJ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bg2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rgbClr val="EB8C00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1536" y="2611459"/>
            <a:ext cx="1396216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4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11079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smtClean="0">
                <a:latin typeface="+mj-lt"/>
                <a:cs typeface="Arial" pitchFamily="34" charset="0"/>
              </a:rPr>
              <a:t>Biro </a:t>
            </a:r>
            <a:r>
              <a:rPr lang="en-GB" sz="1200" dirty="0" err="1" smtClean="0">
                <a:latin typeface="+mj-lt"/>
                <a:cs typeface="Arial" pitchFamily="34" charset="0"/>
              </a:rPr>
              <a:t>Pengadaan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 err="1" smtClean="0">
                <a:latin typeface="+mj-lt"/>
                <a:cs typeface="Arial" pitchFamily="34" charset="0"/>
              </a:rPr>
              <a:t>telah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memiliki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rencana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organisasi</a:t>
            </a:r>
            <a:r>
              <a:rPr lang="en-GB" sz="1200" dirty="0">
                <a:latin typeface="+mj-lt"/>
                <a:cs typeface="Arial" pitchFamily="34" charset="0"/>
              </a:rPr>
              <a:t> (</a:t>
            </a:r>
            <a:r>
              <a:rPr lang="en-GB" sz="1200" dirty="0" err="1">
                <a:latin typeface="+mj-lt"/>
                <a:cs typeface="Arial" pitchFamily="34" charset="0"/>
              </a:rPr>
              <a:t>mencakup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visi</a:t>
            </a:r>
            <a:r>
              <a:rPr lang="en-GB" sz="1200" dirty="0">
                <a:latin typeface="+mj-lt"/>
                <a:cs typeface="Arial" pitchFamily="34" charset="0"/>
              </a:rPr>
              <a:t>, </a:t>
            </a:r>
            <a:r>
              <a:rPr lang="en-GB" sz="1200" dirty="0" err="1">
                <a:latin typeface="+mj-lt"/>
                <a:cs typeface="Arial" pitchFamily="34" charset="0"/>
              </a:rPr>
              <a:t>misi</a:t>
            </a:r>
            <a:r>
              <a:rPr lang="en-GB" sz="1200" dirty="0">
                <a:latin typeface="+mj-lt"/>
                <a:cs typeface="Arial" pitchFamily="34" charset="0"/>
              </a:rPr>
              <a:t>, </a:t>
            </a:r>
            <a:r>
              <a:rPr lang="en-GB" sz="1200" dirty="0" err="1">
                <a:latin typeface="+mj-lt"/>
                <a:cs typeface="Arial" pitchFamily="34" charset="0"/>
              </a:rPr>
              <a:t>rencana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kegiatan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Pokja</a:t>
            </a:r>
            <a:r>
              <a:rPr lang="en-GB" sz="1200" dirty="0">
                <a:latin typeface="+mj-lt"/>
                <a:cs typeface="Arial" pitchFamily="34" charset="0"/>
              </a:rPr>
              <a:t>, </a:t>
            </a:r>
            <a:r>
              <a:rPr lang="en-GB" sz="1200" dirty="0" err="1">
                <a:latin typeface="+mj-lt"/>
                <a:cs typeface="Arial" pitchFamily="34" charset="0"/>
              </a:rPr>
              <a:t>dsb</a:t>
            </a:r>
            <a:r>
              <a:rPr lang="en-GB" sz="1200" dirty="0">
                <a:latin typeface="+mj-lt"/>
                <a:cs typeface="Arial" pitchFamily="34" charset="0"/>
              </a:rPr>
              <a:t>) </a:t>
            </a:r>
            <a:r>
              <a:rPr lang="en-GB" sz="1200" dirty="0" err="1">
                <a:latin typeface="+mj-lt"/>
                <a:cs typeface="Arial" pitchFamily="34" charset="0"/>
              </a:rPr>
              <a:t>untuk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mendukung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kegiatan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operasional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pengadaan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pengembangan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organisasi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menjadi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lebih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strategis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mampu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mendorong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peningkatan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kinerja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pengadaan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barang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jasa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5078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err="1" smtClean="0">
                <a:latin typeface="+mj-lt"/>
                <a:cs typeface="Arial" pitchFamily="34" charset="0"/>
              </a:rPr>
              <a:t>Visi</a:t>
            </a:r>
            <a:r>
              <a:rPr lang="en-US" sz="1100" dirty="0" smtClean="0">
                <a:latin typeface="+mj-lt"/>
                <a:cs typeface="Arial" pitchFamily="34" charset="0"/>
              </a:rPr>
              <a:t>, </a:t>
            </a:r>
            <a:r>
              <a:rPr lang="en-US" sz="1100" dirty="0" err="1" smtClean="0">
                <a:latin typeface="+mj-lt"/>
                <a:cs typeface="Arial" pitchFamily="34" charset="0"/>
              </a:rPr>
              <a:t>Misi</a:t>
            </a:r>
            <a:r>
              <a:rPr lang="en-US" sz="1100" dirty="0" smtClean="0">
                <a:latin typeface="+mj-lt"/>
                <a:cs typeface="Arial" pitchFamily="34" charset="0"/>
              </a:rPr>
              <a:t> Biro </a:t>
            </a:r>
            <a:r>
              <a:rPr lang="en-US" sz="1100" dirty="0" err="1" smtClean="0">
                <a:latin typeface="+mj-lt"/>
                <a:cs typeface="Arial" pitchFamily="34" charset="0"/>
              </a:rPr>
              <a:t>Pengadaan</a:t>
            </a:r>
            <a:endParaRPr lang="en-US" sz="1100" dirty="0" smtClean="0">
              <a:latin typeface="+mj-lt"/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 err="1" smtClean="0">
                <a:latin typeface="+mj-lt"/>
                <a:cs typeface="Arial" pitchFamily="34" charset="0"/>
              </a:rPr>
              <a:t>Renstra</a:t>
            </a:r>
            <a:r>
              <a:rPr lang="en-US" sz="1100" dirty="0" smtClean="0">
                <a:latin typeface="+mj-lt"/>
                <a:cs typeface="Arial" pitchFamily="34" charset="0"/>
              </a:rPr>
              <a:t> </a:t>
            </a:r>
            <a:r>
              <a:rPr lang="en-US" sz="1100" dirty="0" err="1" smtClean="0">
                <a:latin typeface="+mj-lt"/>
                <a:cs typeface="Arial" pitchFamily="34" charset="0"/>
              </a:rPr>
              <a:t>tahun</a:t>
            </a:r>
            <a:r>
              <a:rPr lang="en-US" sz="1100" dirty="0" smtClean="0">
                <a:latin typeface="+mj-lt"/>
                <a:cs typeface="Arial" pitchFamily="34" charset="0"/>
              </a:rPr>
              <a:t> 2013-2018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25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3.1.9. Monitoring dan Evaluasi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17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52400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Pelaksanaan kegiatan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monitoring dan evaluasi pelaksanaan pengadaan</a:t>
                      </a:r>
                      <a:endParaRPr lang="en-GB" sz="110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Penyusunan laporan hasil kegiatan monev dan rekomendasi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sv-SE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Diperlukan komitmen pimpinan dalam menindaklanjuti rekomendasi yang dihasilkan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73866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terdapat</a:t>
            </a:r>
            <a:r>
              <a:rPr lang="en-GB" sz="1200" dirty="0">
                <a:latin typeface="+mj-lt"/>
                <a:cs typeface="Arial" pitchFamily="34" charset="0"/>
              </a:rPr>
              <a:t> proses </a:t>
            </a:r>
            <a:r>
              <a:rPr lang="en-GB" sz="1200" dirty="0" smtClean="0">
                <a:latin typeface="+mj-lt"/>
                <a:cs typeface="Arial" pitchFamily="34" charset="0"/>
              </a:rPr>
              <a:t>monitoring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evaluasi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terhadap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 smtClean="0">
                <a:latin typeface="+mj-lt"/>
                <a:cs typeface="Arial" pitchFamily="34" charset="0"/>
              </a:rPr>
              <a:t>pelaksanaan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 err="1" smtClean="0">
                <a:latin typeface="+mj-lt"/>
                <a:cs typeface="Arial" pitchFamily="34" charset="0"/>
              </a:rPr>
              <a:t>pengadaan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 smtClean="0">
                <a:latin typeface="+mj-lt"/>
                <a:cs typeface="Arial" pitchFamily="34" charset="0"/>
              </a:rPr>
              <a:t>menghasilkan</a:t>
            </a:r>
            <a:r>
              <a:rPr lang="en-GB" sz="1200" dirty="0" smtClean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laporan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manajemen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bermanfaat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bagi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pengguna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dalam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penyelesaian</a:t>
            </a:r>
            <a:r>
              <a:rPr lang="en-GB" sz="1200" dirty="0">
                <a:latin typeface="+mj-lt"/>
                <a:cs typeface="Arial" pitchFamily="34" charset="0"/>
              </a:rPr>
              <a:t> program </a:t>
            </a:r>
            <a:r>
              <a:rPr lang="en-GB" sz="1200" dirty="0" err="1">
                <a:latin typeface="+mj-lt"/>
                <a:cs typeface="Arial" pitchFamily="34" charset="0"/>
              </a:rPr>
              <a:t>kerja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50783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fi-FI" sz="1100" dirty="0">
                <a:latin typeface="+mj-lt"/>
                <a:cs typeface="Arial" pitchFamily="34" charset="0"/>
              </a:rPr>
              <a:t>Pelaksanaan kegiatan monev serta terdapat rekomendasi untuk perbaikan</a:t>
            </a:r>
          </a:p>
        </p:txBody>
      </p:sp>
    </p:spTree>
    <p:extLst>
      <p:ext uri="{BB962C8B-B14F-4D97-AF65-F5344CB8AC3E}">
        <p14:creationId xmlns:p14="http://schemas.microsoft.com/office/powerpoint/2010/main" val="326005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3.1.10. Debriefing Pasca Pengadaan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09728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Mengikuti tahapan proses pengadaan sesuai dengan SPSE dan Perpres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sv-SE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Penyampaian penjelasan oleh ULP yang kurang informatif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>
                <a:latin typeface="+mj-lt"/>
                <a:cs typeface="Arial" pitchFamily="34" charset="0"/>
              </a:rPr>
              <a:t>ULP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memberikan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penjelasan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hasil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pemilihan</a:t>
            </a:r>
            <a:r>
              <a:rPr lang="en-GB" sz="1200" dirty="0">
                <a:latin typeface="+mj-lt"/>
                <a:cs typeface="Arial" pitchFamily="34" charset="0"/>
              </a:rPr>
              <a:t> via </a:t>
            </a:r>
            <a:r>
              <a:rPr lang="en-GB" sz="1200" dirty="0" err="1">
                <a:latin typeface="+mj-lt"/>
                <a:cs typeface="Arial" pitchFamily="34" charset="0"/>
              </a:rPr>
              <a:t>surat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atau</a:t>
            </a:r>
            <a:r>
              <a:rPr lang="en-GB" sz="1200" dirty="0">
                <a:latin typeface="+mj-lt"/>
                <a:cs typeface="Arial" pitchFamily="34" charset="0"/>
              </a:rPr>
              <a:t> email </a:t>
            </a:r>
            <a:r>
              <a:rPr lang="en-GB" sz="1200" dirty="0" err="1">
                <a:latin typeface="+mj-lt"/>
                <a:cs typeface="Arial" pitchFamily="34" charset="0"/>
              </a:rPr>
              <a:t>kepada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penyedia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berpartisipasi</a:t>
            </a:r>
            <a:r>
              <a:rPr lang="en-GB" sz="1200" dirty="0">
                <a:latin typeface="+mj-lt"/>
                <a:cs typeface="Arial" pitchFamily="34" charset="0"/>
              </a:rPr>
              <a:t> agar </a:t>
            </a:r>
            <a:r>
              <a:rPr lang="en-GB" sz="1200" dirty="0" err="1">
                <a:latin typeface="+mj-lt"/>
                <a:cs typeface="Arial" pitchFamily="34" charset="0"/>
              </a:rPr>
              <a:t>dapat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menerima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keputusan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dengan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baik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smtClean="0">
                <a:latin typeface="+mj-lt"/>
                <a:cs typeface="Arial" pitchFamily="34" charset="0"/>
              </a:rPr>
              <a:t>BAHP </a:t>
            </a:r>
            <a:r>
              <a:rPr lang="id-ID" sz="1200" dirty="0" smtClean="0">
                <a:latin typeface="+mj-lt"/>
                <a:cs typeface="Arial" pitchFamily="34" charset="0"/>
              </a:rPr>
              <a:t>dalam </a:t>
            </a:r>
            <a:r>
              <a:rPr lang="id-ID" sz="1200" dirty="0">
                <a:latin typeface="+mj-lt"/>
                <a:cs typeface="Arial" pitchFamily="34" charset="0"/>
              </a:rPr>
              <a:t>Sistem Pengadaan Secara Elektronik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22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3.2.3. Whistleblower &amp; Sistem Pengaduan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19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37160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Telah tersedia SOP sistem pengaduan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endParaRPr lang="en-GB" sz="110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Telah terdapat sistem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pengaduan/Kotak saran pada </a:t>
                      </a:r>
                      <a:r>
                        <a:rPr lang="id-ID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website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e-lang.sultraprov.go.id</a:t>
                      </a:r>
                      <a:endParaRPr lang="en-GB" sz="110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sv-SE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Perlu adanya koordinasi tindak </a:t>
                      </a:r>
                      <a:r>
                        <a:rPr lang="sv-SE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lanjut</a:t>
                      </a:r>
                      <a:r>
                        <a:rPr lang="sv-SE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sv-SE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pengaduan</a:t>
                      </a:r>
                      <a:r>
                        <a:rPr lang="sv-SE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/</a:t>
                      </a:r>
                      <a:r>
                        <a:rPr lang="sv-SE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saran</a:t>
                      </a:r>
                      <a:r>
                        <a:rPr lang="sv-SE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55399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latin typeface="+mj-lt"/>
                <a:cs typeface="Arial" pitchFamily="34" charset="0"/>
              </a:rPr>
              <a:t>Terdapat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sistem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pengaduan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memiliki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tata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kelola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baik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melibatkan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pihak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terkait</a:t>
            </a:r>
            <a:r>
              <a:rPr lang="en-GB" sz="1200" dirty="0">
                <a:latin typeface="+mj-lt"/>
                <a:cs typeface="Arial" pitchFamily="34" charset="0"/>
              </a:rPr>
              <a:t> internal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disosialisasikan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secara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efektif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seluruh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staf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0232" y="3586386"/>
            <a:ext cx="2189918" cy="67710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fi-FI" sz="1100" dirty="0">
                <a:latin typeface="+mj-lt"/>
                <a:cs typeface="Arial" pitchFamily="34" charset="0"/>
              </a:rPr>
              <a:t>Sudah terdapat </a:t>
            </a:r>
            <a:r>
              <a:rPr lang="fi-FI" sz="1100" dirty="0" err="1">
                <a:latin typeface="+mj-lt"/>
                <a:cs typeface="Arial" pitchFamily="34" charset="0"/>
              </a:rPr>
              <a:t>sistem</a:t>
            </a:r>
            <a:r>
              <a:rPr lang="fi-FI" sz="1100" dirty="0">
                <a:latin typeface="+mj-lt"/>
                <a:cs typeface="Arial" pitchFamily="34" charset="0"/>
              </a:rPr>
              <a:t> </a:t>
            </a:r>
            <a:r>
              <a:rPr lang="fi-FI" sz="1100" dirty="0" err="1" smtClean="0">
                <a:latin typeface="+mj-lt"/>
                <a:cs typeface="Arial" pitchFamily="34" charset="0"/>
              </a:rPr>
              <a:t>pengaduan</a:t>
            </a:r>
            <a:r>
              <a:rPr lang="fi-FI" sz="1100" dirty="0" smtClean="0">
                <a:latin typeface="+mj-lt"/>
                <a:cs typeface="Arial" pitchFamily="34" charset="0"/>
              </a:rPr>
              <a:t>/</a:t>
            </a:r>
            <a:r>
              <a:rPr lang="fi-FI" sz="1100" dirty="0" err="1" smtClean="0">
                <a:latin typeface="+mj-lt"/>
                <a:cs typeface="Arial" pitchFamily="34" charset="0"/>
              </a:rPr>
              <a:t>kotak</a:t>
            </a:r>
            <a:r>
              <a:rPr lang="fi-FI" sz="1100" dirty="0" smtClean="0">
                <a:latin typeface="+mj-lt"/>
                <a:cs typeface="Arial" pitchFamily="34" charset="0"/>
              </a:rPr>
              <a:t> saran </a:t>
            </a:r>
            <a:r>
              <a:rPr lang="fi-FI" sz="1100" dirty="0">
                <a:latin typeface="+mj-lt"/>
                <a:cs typeface="Arial" pitchFamily="34" charset="0"/>
              </a:rPr>
              <a:t>yang dapat diakses pada </a:t>
            </a:r>
            <a:r>
              <a:rPr lang="fi-FI" sz="1100" dirty="0" err="1">
                <a:latin typeface="+mj-lt"/>
                <a:cs typeface="Arial" pitchFamily="34" charset="0"/>
              </a:rPr>
              <a:t>situs</a:t>
            </a:r>
            <a:r>
              <a:rPr lang="fi-FI" sz="1100" dirty="0">
                <a:latin typeface="+mj-lt"/>
                <a:cs typeface="Arial" pitchFamily="34" charset="0"/>
              </a:rPr>
              <a:t> </a:t>
            </a:r>
            <a:r>
              <a:rPr lang="fi-FI" sz="1100" dirty="0" smtClean="0">
                <a:latin typeface="+mj-lt"/>
                <a:cs typeface="Arial" pitchFamily="34" charset="0"/>
              </a:rPr>
              <a:t>e-</a:t>
            </a:r>
            <a:r>
              <a:rPr lang="fi-FI" sz="1100" dirty="0" err="1" smtClean="0">
                <a:latin typeface="+mj-lt"/>
                <a:cs typeface="Arial" pitchFamily="34" charset="0"/>
              </a:rPr>
              <a:t>lang.siltraprov.go.id</a:t>
            </a:r>
            <a:endParaRPr lang="fi-FI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00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3.3.1. Penerapan </a:t>
            </a:r>
            <a:r>
              <a:rPr lang="fi-FI" sz="14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Sistem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20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52400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Pembuatan </a:t>
                      </a:r>
                      <a:r>
                        <a:rPr lang="id-ID" sz="110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website</a:t>
                      </a:r>
                      <a:endParaRPr lang="en-GB" sz="110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Penginputan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informasi dan laporan pengadaan pada </a:t>
                      </a:r>
                      <a:r>
                        <a:rPr lang="id-ID" sz="110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website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sesuai kondisi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organisasi</a:t>
                      </a:r>
                      <a:endParaRPr lang="en-GB" sz="110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Komitmen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Pimpinan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dan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Anggaran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untuk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pengembangan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aplikasi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lanjutan</a:t>
                      </a:r>
                      <a:endParaRPr lang="fi-FI" sz="110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36933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terdapat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sistem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informasi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pendukung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tambahan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sebagai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fungsi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pelaporan</a:t>
            </a:r>
            <a:r>
              <a:rPr lang="en-GB" sz="1200" dirty="0">
                <a:latin typeface="+mj-lt"/>
                <a:cs typeface="Arial" pitchFamily="34" charset="0"/>
              </a:rPr>
              <a:t> (</a:t>
            </a:r>
            <a:r>
              <a:rPr lang="en-GB" sz="1200" dirty="0" err="1">
                <a:latin typeface="+mj-lt"/>
                <a:cs typeface="Arial" pitchFamily="34" charset="0"/>
              </a:rPr>
              <a:t>eReporting</a:t>
            </a:r>
            <a:r>
              <a:rPr lang="en-GB" sz="1200" dirty="0">
                <a:latin typeface="+mj-lt"/>
                <a:cs typeface="Arial" pitchFamily="34" charset="0"/>
              </a:rPr>
              <a:t>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33855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100" dirty="0" smtClean="0">
                <a:latin typeface="+mj-lt"/>
                <a:cs typeface="Arial" pitchFamily="34" charset="0"/>
              </a:rPr>
              <a:t>Website </a:t>
            </a:r>
            <a:r>
              <a:rPr lang="pt-BR" sz="1100" dirty="0" err="1" smtClean="0">
                <a:latin typeface="+mj-lt"/>
                <a:cs typeface="Arial" pitchFamily="34" charset="0"/>
              </a:rPr>
              <a:t>Biro</a:t>
            </a:r>
            <a:r>
              <a:rPr lang="pt-BR" sz="1100" dirty="0" smtClean="0">
                <a:latin typeface="+mj-lt"/>
                <a:cs typeface="Arial" pitchFamily="34" charset="0"/>
              </a:rPr>
              <a:t> </a:t>
            </a:r>
            <a:r>
              <a:rPr lang="pt-BR" sz="1100" dirty="0" err="1">
                <a:latin typeface="+mj-lt"/>
                <a:cs typeface="Arial" pitchFamily="34" charset="0"/>
              </a:rPr>
              <a:t>P</a:t>
            </a:r>
            <a:r>
              <a:rPr lang="pt-BR" sz="1100" dirty="0" err="1" smtClean="0">
                <a:latin typeface="+mj-lt"/>
                <a:cs typeface="Arial" pitchFamily="34" charset="0"/>
              </a:rPr>
              <a:t>engadaan</a:t>
            </a:r>
            <a:r>
              <a:rPr lang="pt-BR" sz="1100" dirty="0" smtClean="0">
                <a:latin typeface="+mj-lt"/>
                <a:cs typeface="Arial" pitchFamily="34" charset="0"/>
              </a:rPr>
              <a:t> </a:t>
            </a:r>
          </a:p>
          <a:p>
            <a:r>
              <a:rPr lang="pt-BR" sz="1100" dirty="0">
                <a:latin typeface="+mj-lt"/>
                <a:cs typeface="Arial" pitchFamily="34" charset="0"/>
              </a:rPr>
              <a:t> </a:t>
            </a:r>
            <a:r>
              <a:rPr lang="pt-BR" sz="1100" dirty="0" smtClean="0">
                <a:latin typeface="+mj-lt"/>
                <a:cs typeface="Arial" pitchFamily="34" charset="0"/>
              </a:rPr>
              <a:t>   e-</a:t>
            </a:r>
            <a:r>
              <a:rPr lang="pt-BR" sz="1100" dirty="0" err="1" smtClean="0">
                <a:latin typeface="+mj-lt"/>
                <a:cs typeface="Arial" pitchFamily="34" charset="0"/>
              </a:rPr>
              <a:t>lang.sultraprov.go.id</a:t>
            </a:r>
            <a:endParaRPr lang="pt-BR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21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4.1.3. Bimbingan Teknis &amp; Transfer Pengetahuan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21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52400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1.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Perencanaan program dan kegiatan </a:t>
                      </a:r>
                      <a:r>
                        <a:rPr lang="id-ID" sz="1100" b="0" i="0" kern="120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Bimtek</a:t>
                      </a:r>
                      <a:endParaRPr lang="id-ID" sz="1100" b="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i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2.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b="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Implementasi kegiatan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id-ID" sz="1100" b="0" i="0" kern="1200" baseline="0" dirty="0" err="1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Bimtek</a:t>
                      </a:r>
                      <a:r>
                        <a:rPr lang="id-ID" sz="1100" b="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dan Transfer Pengetahuan</a:t>
                      </a:r>
                      <a:endParaRPr lang="id-ID" sz="1100" b="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Anggaran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untuk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pelaksanaan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kegiatan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Bimtek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dan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Transfer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Pengetahuan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yang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lebih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beragam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serta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pendampingan</a:t>
                      </a:r>
                      <a:r>
                        <a:rPr lang="fi-FI" sz="1100" kern="120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73866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>
                <a:latin typeface="+mj-lt"/>
                <a:cs typeface="Arial" pitchFamily="34" charset="0"/>
              </a:rPr>
              <a:t>Program </a:t>
            </a:r>
            <a:r>
              <a:rPr lang="en-GB" sz="1200" dirty="0" err="1">
                <a:latin typeface="+mj-lt"/>
                <a:cs typeface="Arial" pitchFamily="34" charset="0"/>
              </a:rPr>
              <a:t>kerja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Bimtek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oleh</a:t>
            </a:r>
            <a:r>
              <a:rPr lang="en-GB" sz="1200" dirty="0">
                <a:latin typeface="+mj-lt"/>
                <a:cs typeface="Arial" pitchFamily="34" charset="0"/>
              </a:rPr>
              <a:t> ULP 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berfokus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pada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peningkatan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kinerja</a:t>
            </a:r>
            <a:r>
              <a:rPr lang="en-GB" sz="1200" dirty="0">
                <a:latin typeface="+mj-lt"/>
                <a:cs typeface="Arial" pitchFamily="34" charset="0"/>
              </a:rPr>
              <a:t> PBJ </a:t>
            </a:r>
            <a:r>
              <a:rPr lang="en-GB" sz="1200" dirty="0" err="1">
                <a:latin typeface="+mj-lt"/>
                <a:cs typeface="Arial" pitchFamily="34" charset="0"/>
              </a:rPr>
              <a:t>dengan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kombinasi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bimbingan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teknis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pengadaan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maupun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manajerial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serta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melalui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mekanisme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pelatihan</a:t>
            </a:r>
            <a:r>
              <a:rPr lang="en-GB" sz="1200" dirty="0">
                <a:latin typeface="+mj-lt"/>
                <a:cs typeface="Arial" pitchFamily="34" charset="0"/>
              </a:rPr>
              <a:t>, </a:t>
            </a:r>
            <a:r>
              <a:rPr lang="en-GB" sz="1200" dirty="0" err="1">
                <a:latin typeface="+mj-lt"/>
                <a:cs typeface="Arial" pitchFamily="34" charset="0"/>
              </a:rPr>
              <a:t>pendampingan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serta</a:t>
            </a:r>
            <a:r>
              <a:rPr lang="en-GB" sz="1200" dirty="0">
                <a:latin typeface="+mj-lt"/>
                <a:cs typeface="Arial" pitchFamily="34" charset="0"/>
              </a:rPr>
              <a:t> coaching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1184940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100" dirty="0" err="1" smtClean="0">
                <a:latin typeface="+mj-lt"/>
                <a:cs typeface="Arial" pitchFamily="34" charset="0"/>
              </a:rPr>
              <a:t>Dokumentasi</a:t>
            </a:r>
            <a:r>
              <a:rPr lang="pt-BR" sz="1100" dirty="0" smtClean="0">
                <a:latin typeface="+mj-lt"/>
                <a:cs typeface="Arial" pitchFamily="34" charset="0"/>
              </a:rPr>
              <a:t> </a:t>
            </a:r>
            <a:r>
              <a:rPr lang="pt-BR" sz="1100" dirty="0" err="1" smtClean="0">
                <a:latin typeface="+mj-lt"/>
                <a:cs typeface="Arial" pitchFamily="34" charset="0"/>
              </a:rPr>
              <a:t>Bimtek</a:t>
            </a:r>
            <a:r>
              <a:rPr lang="pt-BR" sz="1100" dirty="0" smtClean="0">
                <a:latin typeface="+mj-lt"/>
                <a:cs typeface="Arial" pitchFamily="34" charset="0"/>
              </a:rPr>
              <a:t>  </a:t>
            </a:r>
            <a:r>
              <a:rPr lang="pt-BR" sz="1100" dirty="0" err="1" smtClean="0">
                <a:latin typeface="+mj-lt"/>
                <a:cs typeface="Arial" pitchFamily="34" charset="0"/>
              </a:rPr>
              <a:t>dan</a:t>
            </a:r>
            <a:r>
              <a:rPr lang="pt-BR" sz="1100" dirty="0" smtClean="0">
                <a:latin typeface="+mj-lt"/>
                <a:cs typeface="Arial" pitchFamily="34" charset="0"/>
              </a:rPr>
              <a:t> </a:t>
            </a:r>
            <a:r>
              <a:rPr lang="pt-BR" sz="1100" dirty="0" err="1" smtClean="0">
                <a:latin typeface="+mj-lt"/>
                <a:cs typeface="Arial" pitchFamily="34" charset="0"/>
              </a:rPr>
              <a:t>Ujian</a:t>
            </a:r>
            <a:r>
              <a:rPr lang="pt-BR" sz="1100" dirty="0" smtClean="0">
                <a:latin typeface="+mj-lt"/>
                <a:cs typeface="Arial" pitchFamily="34" charset="0"/>
              </a:rPr>
              <a:t> </a:t>
            </a:r>
            <a:r>
              <a:rPr lang="pt-BR" sz="1100" dirty="0" err="1" smtClean="0">
                <a:latin typeface="+mj-lt"/>
                <a:cs typeface="Arial" pitchFamily="34" charset="0"/>
              </a:rPr>
              <a:t>Sertifikasi</a:t>
            </a:r>
            <a:r>
              <a:rPr lang="pt-BR" sz="1100" dirty="0" smtClean="0">
                <a:latin typeface="+mj-lt"/>
                <a:cs typeface="Arial" pitchFamily="34" charset="0"/>
              </a:rPr>
              <a:t>, </a:t>
            </a:r>
            <a:r>
              <a:rPr lang="pt-BR" sz="1100" dirty="0" err="1" smtClean="0">
                <a:latin typeface="+mj-lt"/>
                <a:cs typeface="Arial" pitchFamily="34" charset="0"/>
              </a:rPr>
              <a:t>Bimtek</a:t>
            </a:r>
            <a:r>
              <a:rPr lang="pt-BR" sz="1100" dirty="0" smtClean="0">
                <a:latin typeface="+mj-lt"/>
                <a:cs typeface="Arial" pitchFamily="34" charset="0"/>
              </a:rPr>
              <a:t> PBJ </a:t>
            </a:r>
            <a:r>
              <a:rPr lang="pt-BR" sz="1100" dirty="0" err="1" smtClean="0">
                <a:latin typeface="+mj-lt"/>
                <a:cs typeface="Arial" pitchFamily="34" charset="0"/>
              </a:rPr>
              <a:t>bagi</a:t>
            </a:r>
            <a:r>
              <a:rPr lang="pt-BR" sz="1100" dirty="0" smtClean="0">
                <a:latin typeface="+mj-lt"/>
                <a:cs typeface="Arial" pitchFamily="34" charset="0"/>
              </a:rPr>
              <a:t> PA/KPA, PPK, PPHP, </a:t>
            </a:r>
            <a:r>
              <a:rPr lang="pt-BR" sz="1100" dirty="0" err="1" smtClean="0">
                <a:latin typeface="+mj-lt"/>
                <a:cs typeface="Arial" pitchFamily="34" charset="0"/>
              </a:rPr>
              <a:t>Perencana</a:t>
            </a:r>
            <a:r>
              <a:rPr lang="pt-BR" sz="1100" dirty="0" smtClean="0">
                <a:latin typeface="+mj-lt"/>
                <a:cs typeface="Arial" pitchFamily="34" charset="0"/>
              </a:rPr>
              <a:t>, </a:t>
            </a:r>
            <a:r>
              <a:rPr lang="pt-BR" sz="1100" dirty="0" err="1" smtClean="0">
                <a:latin typeface="+mj-lt"/>
                <a:cs typeface="Arial" pitchFamily="34" charset="0"/>
              </a:rPr>
              <a:t>Sosialisasi</a:t>
            </a:r>
            <a:r>
              <a:rPr lang="pt-BR" sz="1100" dirty="0" smtClean="0">
                <a:latin typeface="+mj-lt"/>
                <a:cs typeface="Arial" pitchFamily="34" charset="0"/>
              </a:rPr>
              <a:t> KPPU, APIP, </a:t>
            </a:r>
            <a:r>
              <a:rPr lang="pt-BR" sz="1100" dirty="0" err="1" smtClean="0">
                <a:latin typeface="+mj-lt"/>
                <a:cs typeface="Arial" pitchFamily="34" charset="0"/>
              </a:rPr>
              <a:t>Pelatihan</a:t>
            </a:r>
            <a:r>
              <a:rPr lang="pt-BR" sz="1100" dirty="0" smtClean="0">
                <a:latin typeface="+mj-lt"/>
                <a:cs typeface="Arial" pitchFamily="34" charset="0"/>
              </a:rPr>
              <a:t> PP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100" dirty="0" err="1" smtClean="0">
                <a:latin typeface="+mj-lt"/>
                <a:cs typeface="Arial" pitchFamily="34" charset="0"/>
              </a:rPr>
              <a:t>Pendampingan</a:t>
            </a:r>
            <a:r>
              <a:rPr lang="pt-BR" sz="1100" dirty="0" smtClean="0">
                <a:latin typeface="+mj-lt"/>
                <a:cs typeface="Arial" pitchFamily="34" charset="0"/>
              </a:rPr>
              <a:t> </a:t>
            </a:r>
            <a:r>
              <a:rPr lang="pt-BR" sz="1100" dirty="0" err="1" smtClean="0">
                <a:latin typeface="+mj-lt"/>
                <a:cs typeface="Arial" pitchFamily="34" charset="0"/>
              </a:rPr>
              <a:t>Admin</a:t>
            </a:r>
            <a:r>
              <a:rPr lang="pt-BR" sz="1100" dirty="0" smtClean="0">
                <a:latin typeface="+mj-lt"/>
                <a:cs typeface="Arial" pitchFamily="34" charset="0"/>
              </a:rPr>
              <a:t> SIRUP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pt-BR" sz="1100" dirty="0" err="1" smtClean="0">
                <a:latin typeface="+mj-lt"/>
                <a:cs typeface="Arial" pitchFamily="34" charset="0"/>
              </a:rPr>
              <a:t>Klinik</a:t>
            </a:r>
            <a:r>
              <a:rPr lang="pt-BR" sz="1100" dirty="0" smtClean="0">
                <a:latin typeface="+mj-lt"/>
                <a:cs typeface="Arial" pitchFamily="34" charset="0"/>
              </a:rPr>
              <a:t> </a:t>
            </a:r>
            <a:r>
              <a:rPr lang="pt-BR" sz="1100" dirty="0" err="1" smtClean="0">
                <a:latin typeface="+mj-lt"/>
                <a:cs typeface="Arial" pitchFamily="34" charset="0"/>
              </a:rPr>
              <a:t>Pengadaan</a:t>
            </a:r>
            <a:endParaRPr lang="pt-BR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68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4.3.1. Perencanaan SDM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22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custDataLst>
              <p:tags r:id="rId1"/>
            </p:custDataLst>
            <p:extLst/>
          </p:nvPr>
        </p:nvGraphicFramePr>
        <p:xfrm>
          <a:off x="433279" y="3014062"/>
          <a:ext cx="6040672" cy="137160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81468"/>
                <a:gridCol w="5459204"/>
              </a:tblGrid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err="1" smtClean="0">
                          <a:latin typeface="+mj-lt"/>
                        </a:rPr>
                        <a:t>Tahapan</a:t>
                      </a:r>
                      <a:r>
                        <a:rPr lang="en-GB" sz="1200" baseline="0" dirty="0" smtClean="0">
                          <a:latin typeface="+mj-lt"/>
                        </a:rPr>
                        <a:t> Proses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Penempatan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staf sesuai fungsi dan keahlian</a:t>
                      </a:r>
                      <a:endParaRPr lang="en-GB" sz="1100" i="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108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2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id-ID" sz="1100" i="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Penyusunan analisis</a:t>
                      </a:r>
                      <a:r>
                        <a:rPr lang="id-ID" sz="1100" i="0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 kebutuhan SDM untuk pengembangan Aplikasi</a:t>
                      </a:r>
                      <a:endParaRPr lang="en-GB" sz="1100" i="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1087">
                <a:tc gridSpan="2"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Tantangan</a:t>
                      </a:r>
                      <a:endParaRPr lang="en-GB" sz="1200" b="1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1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1883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+mj-lt"/>
                        </a:rPr>
                        <a:t>1</a:t>
                      </a:r>
                      <a:endParaRPr lang="en-GB" sz="1200" i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marL="45720" marR="45720"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1018824" rtl="0" eaLnBrk="1" latinLnBrk="0" hangingPunct="1"/>
                      <a:r>
                        <a:rPr lang="fi-FI" sz="1100" kern="120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Pemenuhan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Kebutuhan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SDM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bidang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IT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untuk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pengembangan</a:t>
                      </a:r>
                      <a:r>
                        <a:rPr lang="fi-FI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fi-FI" sz="11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j-lt"/>
                          <a:ea typeface="+mj-ea"/>
                          <a:cs typeface="+mj-cs"/>
                        </a:rPr>
                        <a:t>Aplikasi</a:t>
                      </a:r>
                      <a:endParaRPr lang="fi-FI" sz="1100" kern="1200" dirty="0" smtClean="0">
                        <a:solidFill>
                          <a:schemeClr val="dk1"/>
                        </a:solidFill>
                        <a:effectLst/>
                        <a:latin typeface="+mj-lt"/>
                        <a:ea typeface="+mj-ea"/>
                        <a:cs typeface="+mj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2339892" y="1568364"/>
            <a:ext cx="2237860" cy="83099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Tingkat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Kematangan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saat</a:t>
            </a:r>
            <a:r>
              <a:rPr lang="en-GB" sz="1800" b="1" i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 </a:t>
            </a:r>
            <a:r>
              <a:rPr lang="en-GB" sz="1800" b="1" i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ini</a:t>
            </a:r>
            <a:endParaRPr lang="en-GB" sz="1800" b="1" i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06200" y="1540637"/>
            <a:ext cx="1498805" cy="1426431"/>
            <a:chOff x="530349" y="1661294"/>
            <a:chExt cx="1808163" cy="1720850"/>
          </a:xfrm>
        </p:grpSpPr>
        <p:grpSp>
          <p:nvGrpSpPr>
            <p:cNvPr id="22" name="Group 25"/>
            <p:cNvGrpSpPr>
              <a:grpSpLocks noChangeAspect="1"/>
            </p:cNvGrpSpPr>
            <p:nvPr/>
          </p:nvGrpSpPr>
          <p:grpSpPr bwMode="auto">
            <a:xfrm>
              <a:off x="530349" y="1661294"/>
              <a:ext cx="1808163" cy="1720850"/>
              <a:chOff x="4857" y="1290"/>
              <a:chExt cx="1139" cy="1084"/>
            </a:xfrm>
          </p:grpSpPr>
          <p:sp>
            <p:nvSpPr>
              <p:cNvPr id="28" name="Freeform 26"/>
              <p:cNvSpPr>
                <a:spLocks/>
              </p:cNvSpPr>
              <p:nvPr/>
            </p:nvSpPr>
            <p:spPr bwMode="auto">
              <a:xfrm>
                <a:off x="5426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2" y="968"/>
                  </a:cxn>
                  <a:cxn ang="0">
                    <a:pos x="0" y="0"/>
                  </a:cxn>
                  <a:cxn ang="0">
                    <a:pos x="0" y="1400"/>
                  </a:cxn>
                  <a:cxn ang="0">
                    <a:pos x="1332" y="968"/>
                  </a:cxn>
                </a:cxnLst>
                <a:rect l="0" t="0" r="r" b="b"/>
                <a:pathLst>
                  <a:path w="1332" h="1400">
                    <a:moveTo>
                      <a:pt x="1332" y="968"/>
                    </a:moveTo>
                    <a:cubicBezTo>
                      <a:pt x="1145" y="391"/>
                      <a:pt x="607" y="0"/>
                      <a:pt x="0" y="0"/>
                    </a:cubicBezTo>
                    <a:lnTo>
                      <a:pt x="0" y="1400"/>
                    </a:lnTo>
                    <a:lnTo>
                      <a:pt x="1332" y="968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auto">
              <a:xfrm>
                <a:off x="5426" y="1653"/>
                <a:ext cx="570" cy="587"/>
              </a:xfrm>
              <a:custGeom>
                <a:avLst/>
                <a:gdLst/>
                <a:ahLst/>
                <a:cxnLst>
                  <a:cxn ang="0">
                    <a:pos x="823" y="1565"/>
                  </a:cxn>
                  <a:cxn ang="0">
                    <a:pos x="1332" y="0"/>
                  </a:cxn>
                  <a:cxn ang="0">
                    <a:pos x="0" y="432"/>
                  </a:cxn>
                  <a:cxn ang="0">
                    <a:pos x="823" y="1565"/>
                  </a:cxn>
                </a:cxnLst>
                <a:rect l="0" t="0" r="r" b="b"/>
                <a:pathLst>
                  <a:path w="1519" h="1565">
                    <a:moveTo>
                      <a:pt x="823" y="1565"/>
                    </a:moveTo>
                    <a:cubicBezTo>
                      <a:pt x="1314" y="1209"/>
                      <a:pt x="1519" y="577"/>
                      <a:pt x="1332" y="0"/>
                    </a:cubicBezTo>
                    <a:lnTo>
                      <a:pt x="0" y="432"/>
                    </a:lnTo>
                    <a:lnTo>
                      <a:pt x="823" y="1565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auto">
              <a:xfrm>
                <a:off x="5118" y="1815"/>
                <a:ext cx="617" cy="559"/>
              </a:xfrm>
              <a:custGeom>
                <a:avLst/>
                <a:gdLst/>
                <a:ahLst/>
                <a:cxnLst>
                  <a:cxn ang="0">
                    <a:pos x="0" y="1133"/>
                  </a:cxn>
                  <a:cxn ang="0">
                    <a:pos x="1645" y="1133"/>
                  </a:cxn>
                  <a:cxn ang="0">
                    <a:pos x="822" y="0"/>
                  </a:cxn>
                  <a:cxn ang="0">
                    <a:pos x="0" y="1133"/>
                  </a:cxn>
                </a:cxnLst>
                <a:rect l="0" t="0" r="r" b="b"/>
                <a:pathLst>
                  <a:path w="1645" h="1490">
                    <a:moveTo>
                      <a:pt x="0" y="1133"/>
                    </a:moveTo>
                    <a:cubicBezTo>
                      <a:pt x="490" y="1490"/>
                      <a:pt x="1155" y="1490"/>
                      <a:pt x="1645" y="1133"/>
                    </a:cubicBezTo>
                    <a:lnTo>
                      <a:pt x="822" y="0"/>
                    </a:lnTo>
                    <a:lnTo>
                      <a:pt x="0" y="1133"/>
                    </a:lnTo>
                    <a:close/>
                  </a:path>
                </a:pathLst>
              </a:custGeom>
              <a:solidFill>
                <a:schemeClr val="accent6"/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5" name="Freeform 29"/>
              <p:cNvSpPr>
                <a:spLocks/>
              </p:cNvSpPr>
              <p:nvPr/>
            </p:nvSpPr>
            <p:spPr bwMode="auto">
              <a:xfrm>
                <a:off x="4857" y="1653"/>
                <a:ext cx="569" cy="587"/>
              </a:xfrm>
              <a:custGeom>
                <a:avLst/>
                <a:gdLst/>
                <a:ahLst/>
                <a:cxnLst>
                  <a:cxn ang="0">
                    <a:pos x="187" y="0"/>
                  </a:cxn>
                  <a:cxn ang="0">
                    <a:pos x="696" y="1565"/>
                  </a:cxn>
                  <a:cxn ang="0">
                    <a:pos x="1518" y="432"/>
                  </a:cxn>
                  <a:cxn ang="0">
                    <a:pos x="187" y="0"/>
                  </a:cxn>
                </a:cxnLst>
                <a:rect l="0" t="0" r="r" b="b"/>
                <a:pathLst>
                  <a:path w="1518" h="1565">
                    <a:moveTo>
                      <a:pt x="187" y="0"/>
                    </a:moveTo>
                    <a:cubicBezTo>
                      <a:pt x="0" y="577"/>
                      <a:pt x="205" y="1209"/>
                      <a:pt x="696" y="1565"/>
                    </a:cubicBezTo>
                    <a:lnTo>
                      <a:pt x="1518" y="432"/>
                    </a:lnTo>
                    <a:lnTo>
                      <a:pt x="187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  <p:sp>
            <p:nvSpPr>
              <p:cNvPr id="46" name="Freeform 30"/>
              <p:cNvSpPr>
                <a:spLocks/>
              </p:cNvSpPr>
              <p:nvPr/>
            </p:nvSpPr>
            <p:spPr bwMode="auto">
              <a:xfrm>
                <a:off x="4927" y="1290"/>
                <a:ext cx="499" cy="525"/>
              </a:xfrm>
              <a:custGeom>
                <a:avLst/>
                <a:gdLst/>
                <a:ahLst/>
                <a:cxnLst>
                  <a:cxn ang="0">
                    <a:pos x="1331" y="0"/>
                  </a:cxn>
                  <a:cxn ang="0">
                    <a:pos x="0" y="968"/>
                  </a:cxn>
                  <a:cxn ang="0">
                    <a:pos x="1331" y="1400"/>
                  </a:cxn>
                  <a:cxn ang="0">
                    <a:pos x="1331" y="0"/>
                  </a:cxn>
                </a:cxnLst>
                <a:rect l="0" t="0" r="r" b="b"/>
                <a:pathLst>
                  <a:path w="1331" h="1400">
                    <a:moveTo>
                      <a:pt x="1331" y="0"/>
                    </a:moveTo>
                    <a:cubicBezTo>
                      <a:pt x="725" y="0"/>
                      <a:pt x="187" y="391"/>
                      <a:pt x="0" y="968"/>
                    </a:cubicBezTo>
                    <a:lnTo>
                      <a:pt x="1331" y="1400"/>
                    </a:lnTo>
                    <a:lnTo>
                      <a:pt x="1331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0">
                <a:solidFill>
                  <a:schemeClr val="bg2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dirty="0">
                  <a:latin typeface="+mj-lt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1004219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5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613818" y="1797968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829718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2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86857" y="2374032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4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312846" y="2764929"/>
              <a:ext cx="249237" cy="257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>
                <a:spcAft>
                  <a:spcPts val="900"/>
                </a:spcAft>
              </a:pPr>
              <a:r>
                <a:rPr lang="en-GB" sz="2800" b="1" dirty="0" smtClean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4941510" y="1514874"/>
            <a:ext cx="761427" cy="184666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r>
              <a:rPr lang="en-GB" sz="12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Deskripsi</a:t>
            </a:r>
            <a:endParaRPr lang="en-GB" sz="1200" b="1" noProof="0" dirty="0" smtClean="0">
              <a:solidFill>
                <a:schemeClr val="tx1"/>
              </a:solidFill>
              <a:latin typeface="+mj-lt"/>
              <a:cs typeface="Arial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 flipH="1">
            <a:off x="4757132" y="1496004"/>
            <a:ext cx="45719" cy="1356025"/>
          </a:xfrm>
          <a:prstGeom prst="rect">
            <a:avLst/>
          </a:prstGeom>
          <a:solidFill>
            <a:schemeClr val="accent1"/>
          </a:solidFill>
          <a:ln w="25400">
            <a:noFill/>
          </a:ln>
        </p:spPr>
        <p:txBody>
          <a:bodyPr vert="horz" wrap="square" lIns="91440" tIns="45720" rIns="91440" bIns="45720" rtlCol="0" anchor="ctr">
            <a:noAutofit/>
          </a:bodyPr>
          <a:lstStyle/>
          <a:p>
            <a:pPr algn="ctr"/>
            <a:endParaRPr lang="en-GB" dirty="0" smtClean="0"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184742" y="2611459"/>
            <a:ext cx="1393010" cy="169277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Target </a:t>
            </a:r>
            <a:r>
              <a:rPr lang="en-GB" sz="1100" b="1" noProof="0" dirty="0" err="1" smtClean="0">
                <a:solidFill>
                  <a:schemeClr val="tx1"/>
                </a:solidFill>
                <a:latin typeface="+mj-lt"/>
                <a:cs typeface="Arial" pitchFamily="34" charset="0"/>
              </a:rPr>
              <a:t>CoE</a:t>
            </a:r>
            <a:r>
              <a:rPr lang="en-GB" sz="1100" b="1" noProof="0" dirty="0" smtClean="0">
                <a:solidFill>
                  <a:schemeClr val="tx1"/>
                </a:solidFill>
                <a:latin typeface="+mj-lt"/>
                <a:cs typeface="Arial" pitchFamily="34" charset="0"/>
              </a:rPr>
              <a:t>: Level 3</a:t>
            </a:r>
          </a:p>
        </p:txBody>
      </p:sp>
      <p:cxnSp>
        <p:nvCxnSpPr>
          <p:cNvPr id="50" name="Straight Connector 49"/>
          <p:cNvCxnSpPr/>
          <p:nvPr/>
        </p:nvCxnSpPr>
        <p:spPr>
          <a:xfrm flipH="1">
            <a:off x="2224540" y="2536358"/>
            <a:ext cx="2396433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6660232" y="2980478"/>
            <a:ext cx="2189917" cy="4434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200" b="1" noProof="0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Output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941510" y="1813041"/>
            <a:ext cx="3908639" cy="738664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r>
              <a:rPr lang="en-GB" sz="1200" dirty="0">
                <a:latin typeface="+mj-lt"/>
                <a:cs typeface="Arial" pitchFamily="34" charset="0"/>
              </a:rPr>
              <a:t>"</a:t>
            </a:r>
            <a:r>
              <a:rPr lang="en-GB" sz="1200" dirty="0" err="1">
                <a:latin typeface="+mj-lt"/>
                <a:cs typeface="Arial" pitchFamily="34" charset="0"/>
              </a:rPr>
              <a:t>Sudah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terdapat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rencana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penempatan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SDM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ULP</a:t>
            </a:r>
            <a:r>
              <a:rPr lang="en-GB" sz="1200" dirty="0">
                <a:latin typeface="+mj-lt"/>
                <a:cs typeface="Arial" pitchFamily="34" charset="0"/>
              </a:rPr>
              <a:t> yang </a:t>
            </a:r>
            <a:r>
              <a:rPr lang="en-GB" sz="1200" dirty="0" err="1">
                <a:latin typeface="+mj-lt"/>
                <a:cs typeface="Arial" pitchFamily="34" charset="0"/>
              </a:rPr>
              <a:t>sesuai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dengan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peraturan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dan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berdasarkan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analisis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beban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kerja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serta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mengakomodasi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kebutuhan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pelaksanaan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kegiatan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pengembangan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kapasitas</a:t>
            </a:r>
            <a:r>
              <a:rPr lang="en-GB" sz="1200" dirty="0">
                <a:latin typeface="+mj-lt"/>
                <a:cs typeface="Arial" pitchFamily="34" charset="0"/>
              </a:rPr>
              <a:t> </a:t>
            </a:r>
            <a:r>
              <a:rPr lang="en-GB" sz="1200" dirty="0" err="1">
                <a:latin typeface="+mj-lt"/>
                <a:cs typeface="Arial" pitchFamily="34" charset="0"/>
              </a:rPr>
              <a:t>ULP</a:t>
            </a:r>
            <a:endParaRPr lang="en-GB" sz="1200" dirty="0">
              <a:latin typeface="+mj-lt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0231" y="3586386"/>
            <a:ext cx="2189919" cy="84638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fi-FI" sz="1100" dirty="0" err="1" smtClean="0">
                <a:latin typeface="+mj-lt"/>
                <a:cs typeface="Arial" pitchFamily="34" charset="0"/>
              </a:rPr>
              <a:t>Dokumen</a:t>
            </a:r>
            <a:r>
              <a:rPr lang="fi-FI" sz="1100" dirty="0" smtClean="0">
                <a:latin typeface="+mj-lt"/>
                <a:cs typeface="Arial" pitchFamily="34" charset="0"/>
              </a:rPr>
              <a:t> </a:t>
            </a:r>
            <a:r>
              <a:rPr lang="fi-FI" sz="1100" dirty="0" err="1" smtClean="0">
                <a:latin typeface="+mj-lt"/>
                <a:cs typeface="Arial" pitchFamily="34" charset="0"/>
              </a:rPr>
              <a:t>Perekrutan</a:t>
            </a:r>
            <a:r>
              <a:rPr lang="fi-FI" sz="1100" dirty="0" smtClean="0">
                <a:latin typeface="+mj-lt"/>
                <a:cs typeface="Arial" pitchFamily="34" charset="0"/>
              </a:rPr>
              <a:t> SDM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i-FI" sz="1100" dirty="0" err="1" smtClean="0">
                <a:latin typeface="+mj-lt"/>
                <a:cs typeface="Arial" pitchFamily="34" charset="0"/>
              </a:rPr>
              <a:t>Dokumen</a:t>
            </a:r>
            <a:r>
              <a:rPr lang="fi-FI" sz="1100" dirty="0" smtClean="0">
                <a:latin typeface="+mj-lt"/>
                <a:cs typeface="Arial" pitchFamily="34" charset="0"/>
              </a:rPr>
              <a:t> </a:t>
            </a:r>
            <a:r>
              <a:rPr lang="fi-FI" sz="1100" dirty="0" err="1" smtClean="0">
                <a:latin typeface="+mj-lt"/>
                <a:cs typeface="Arial" pitchFamily="34" charset="0"/>
              </a:rPr>
              <a:t>Penempatan</a:t>
            </a:r>
            <a:r>
              <a:rPr lang="fi-FI" sz="1100" dirty="0" smtClean="0">
                <a:latin typeface="+mj-lt"/>
                <a:cs typeface="Arial" pitchFamily="34" charset="0"/>
              </a:rPr>
              <a:t> </a:t>
            </a:r>
            <a:r>
              <a:rPr lang="fi-FI" sz="1100" dirty="0" err="1" smtClean="0">
                <a:latin typeface="+mj-lt"/>
                <a:cs typeface="Arial" pitchFamily="34" charset="0"/>
              </a:rPr>
              <a:t>Staf</a:t>
            </a:r>
            <a:endParaRPr lang="fi-FI" sz="1100" dirty="0" smtClean="0">
              <a:latin typeface="+mj-lt"/>
              <a:cs typeface="Arial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i-FI" sz="1100" dirty="0" err="1" smtClean="0">
                <a:latin typeface="+mj-lt"/>
                <a:cs typeface="Arial" pitchFamily="34" charset="0"/>
              </a:rPr>
              <a:t>Dokumen</a:t>
            </a:r>
            <a:r>
              <a:rPr lang="fi-FI" sz="1100" dirty="0" smtClean="0">
                <a:latin typeface="+mj-lt"/>
                <a:cs typeface="Arial" pitchFamily="34" charset="0"/>
              </a:rPr>
              <a:t> </a:t>
            </a:r>
            <a:r>
              <a:rPr lang="fi-FI" sz="1100" dirty="0" err="1" smtClean="0">
                <a:latin typeface="+mj-lt"/>
                <a:cs typeface="Arial" pitchFamily="34" charset="0"/>
              </a:rPr>
              <a:t>analisa</a:t>
            </a:r>
            <a:r>
              <a:rPr lang="fi-FI" sz="1100" dirty="0" smtClean="0">
                <a:latin typeface="+mj-lt"/>
                <a:cs typeface="Arial" pitchFamily="34" charset="0"/>
              </a:rPr>
              <a:t> </a:t>
            </a:r>
            <a:r>
              <a:rPr lang="fi-FI" sz="1100" dirty="0" err="1" smtClean="0">
                <a:latin typeface="+mj-lt"/>
                <a:cs typeface="Arial" pitchFamily="34" charset="0"/>
              </a:rPr>
              <a:t>kebutuhan</a:t>
            </a:r>
            <a:r>
              <a:rPr lang="fi-FI" sz="1100" dirty="0" smtClean="0">
                <a:latin typeface="+mj-lt"/>
                <a:cs typeface="Arial" pitchFamily="34" charset="0"/>
              </a:rPr>
              <a:t> </a:t>
            </a:r>
            <a:r>
              <a:rPr lang="fi-FI" sz="1100" dirty="0" err="1" smtClean="0">
                <a:latin typeface="+mj-lt"/>
                <a:cs typeface="Arial" pitchFamily="34" charset="0"/>
              </a:rPr>
              <a:t>staf</a:t>
            </a:r>
            <a:r>
              <a:rPr lang="fi-FI" sz="1100" dirty="0" smtClean="0">
                <a:latin typeface="+mj-lt"/>
                <a:cs typeface="Arial" pitchFamily="34" charset="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fi-FI" sz="1100" dirty="0"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79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sz="14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Faktor Kesuksesan Utama CoE</a:t>
            </a:r>
            <a:endParaRPr lang="en-GB" sz="14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294967295"/>
          </p:nvPr>
        </p:nvSpPr>
        <p:spPr>
          <a:xfrm>
            <a:off x="6660232" y="4822082"/>
            <a:ext cx="2189917" cy="125932"/>
          </a:xfrm>
          <a:prstGeom prst="rect">
            <a:avLst/>
          </a:prstGeom>
        </p:spPr>
        <p:txBody>
          <a:bodyPr/>
          <a:lstStyle/>
          <a:p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MCA – I  </a:t>
            </a:r>
            <a:r>
              <a:rPr lang="en-GB" sz="700" dirty="0" smtClean="0">
                <a:solidFill>
                  <a:schemeClr val="accent1">
                    <a:lumMod val="75000"/>
                  </a:schemeClr>
                </a:solidFill>
                <a:latin typeface="+mj-lt"/>
                <a:sym typeface="Symbol"/>
              </a:rPr>
              <a:t>  </a:t>
            </a:r>
            <a:fld id="{FEBD7F86-1881-4698-8703-FB80B0800997}" type="slidenum">
              <a:rPr lang="en-GB" sz="70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pPr/>
              <a:t>23</a:t>
            </a:fld>
            <a:endParaRPr lang="en-GB" sz="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44" name="Oval 8"/>
          <p:cNvSpPr>
            <a:spLocks noChangeAspect="1" noChangeArrowheads="1"/>
          </p:cNvSpPr>
          <p:nvPr>
            <p:custDataLst>
              <p:tags r:id="rId1"/>
            </p:custDataLst>
          </p:nvPr>
        </p:nvSpPr>
        <p:spPr bwMode="gray">
          <a:xfrm>
            <a:off x="289509" y="1624862"/>
            <a:ext cx="394059" cy="392151"/>
          </a:xfrm>
          <a:prstGeom prst="ellipse">
            <a:avLst/>
          </a:prstGeom>
          <a:solidFill>
            <a:schemeClr val="accent5"/>
          </a:solidFill>
          <a:ln w="317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177800" marR="0" lvl="0" indent="-177800" algn="ctr" defTabSz="801688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cs typeface="Arial" charset="0"/>
              </a:rPr>
              <a:t>1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55576" y="1563638"/>
            <a:ext cx="809457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b="1" dirty="0" err="1" smtClean="0">
                <a:latin typeface="+mj-lt"/>
              </a:rPr>
              <a:t>Dukungan</a:t>
            </a:r>
            <a:r>
              <a:rPr lang="en-GB" sz="1200" b="1" dirty="0" smtClean="0">
                <a:latin typeface="+mj-lt"/>
              </a:rPr>
              <a:t> </a:t>
            </a:r>
            <a:r>
              <a:rPr lang="en-GB" sz="1200" b="1" dirty="0" err="1" smtClean="0">
                <a:latin typeface="+mj-lt"/>
              </a:rPr>
              <a:t>Pimpinan</a:t>
            </a:r>
            <a:endParaRPr lang="en-GB" sz="1200" b="1" dirty="0" smtClean="0">
              <a:latin typeface="+mj-lt"/>
            </a:endParaRPr>
          </a:p>
          <a:p>
            <a:pPr>
              <a:spcAft>
                <a:spcPts val="900"/>
              </a:spcAft>
            </a:pPr>
            <a:r>
              <a:rPr lang="en-GB" sz="1200" dirty="0" err="1" smtClean="0">
                <a:latin typeface="+mj-lt"/>
              </a:rPr>
              <a:t>Komit</a:t>
            </a:r>
            <a:r>
              <a:rPr lang="id-ID" sz="1200" dirty="0" err="1" smtClean="0">
                <a:latin typeface="+mj-lt"/>
              </a:rPr>
              <a:t>men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pimpinan</a:t>
            </a:r>
            <a:r>
              <a:rPr lang="en-GB" sz="1200" dirty="0" smtClean="0">
                <a:latin typeface="+mj-lt"/>
              </a:rPr>
              <a:t> </a:t>
            </a:r>
            <a:r>
              <a:rPr lang="id-ID" sz="1200" dirty="0" smtClean="0">
                <a:latin typeface="+mj-lt"/>
              </a:rPr>
              <a:t>untuk mendorong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sinergi</a:t>
            </a:r>
            <a:r>
              <a:rPr lang="id-ID" sz="1200" dirty="0" smtClean="0">
                <a:latin typeface="+mj-lt"/>
              </a:rPr>
              <a:t> dan menetapkan berbagai kebijakan agar </a:t>
            </a:r>
            <a:r>
              <a:rPr lang="en-GB" sz="1200" dirty="0" smtClean="0">
                <a:latin typeface="+mj-lt"/>
              </a:rPr>
              <a:t>ULP </a:t>
            </a:r>
            <a:r>
              <a:rPr lang="id-ID" sz="1200" dirty="0" smtClean="0">
                <a:latin typeface="+mj-lt"/>
              </a:rPr>
              <a:t> bisa melaksanakan dan mencapai level yang diharapkan dalam </a:t>
            </a:r>
            <a:r>
              <a:rPr lang="en-GB" sz="1200" dirty="0" smtClean="0">
                <a:latin typeface="+mj-lt"/>
              </a:rPr>
              <a:t>program 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. </a:t>
            </a:r>
            <a:r>
              <a:rPr lang="en-GB" sz="1200" dirty="0" err="1" smtClean="0">
                <a:latin typeface="+mj-lt"/>
              </a:rPr>
              <a:t>Dukungan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pimpinan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tersebut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diwujudkan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melalui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penciptaan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arahan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kebijakan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selaras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dengan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perwujudan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Pusat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Keunggulan</a:t>
            </a:r>
            <a:r>
              <a:rPr lang="en-GB" sz="1200" dirty="0" smtClean="0">
                <a:latin typeface="+mj-lt"/>
              </a:rPr>
              <a:t> (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)</a:t>
            </a:r>
          </a:p>
        </p:txBody>
      </p:sp>
      <p:sp>
        <p:nvSpPr>
          <p:cNvPr id="53" name="Oval 8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gray">
          <a:xfrm>
            <a:off x="289509" y="2591441"/>
            <a:ext cx="394059" cy="392151"/>
          </a:xfrm>
          <a:prstGeom prst="ellipse">
            <a:avLst/>
          </a:prstGeom>
          <a:solidFill>
            <a:schemeClr val="accent5"/>
          </a:solidFill>
          <a:ln w="317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177800" marR="0" lvl="0" indent="-177800" algn="ctr" defTabSz="801688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cs typeface="Arial" charset="0"/>
              </a:rPr>
              <a:t>2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55576" y="2409428"/>
            <a:ext cx="809457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b="1" dirty="0" err="1" smtClean="0">
                <a:latin typeface="+mj-lt"/>
              </a:rPr>
              <a:t>Alokasi</a:t>
            </a:r>
            <a:r>
              <a:rPr lang="en-GB" sz="1200" b="1" dirty="0" smtClean="0">
                <a:latin typeface="+mj-lt"/>
              </a:rPr>
              <a:t> </a:t>
            </a:r>
            <a:r>
              <a:rPr lang="en-GB" sz="1200" b="1" dirty="0" err="1" smtClean="0">
                <a:latin typeface="+mj-lt"/>
              </a:rPr>
              <a:t>Anggaran</a:t>
            </a:r>
            <a:endParaRPr lang="en-GB" sz="1200" b="1" dirty="0" smtClean="0">
              <a:latin typeface="+mj-lt"/>
            </a:endParaRPr>
          </a:p>
          <a:p>
            <a:pPr>
              <a:spcAft>
                <a:spcPts val="900"/>
              </a:spcAft>
            </a:pPr>
            <a:r>
              <a:rPr lang="en-GB" sz="1200" dirty="0" err="1" smtClean="0">
                <a:latin typeface="+mj-lt"/>
              </a:rPr>
              <a:t>Ketersediaan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anggaran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dialokasi</a:t>
            </a:r>
            <a:r>
              <a:rPr lang="id-ID" sz="1200" dirty="0" smtClean="0">
                <a:latin typeface="+mj-lt"/>
              </a:rPr>
              <a:t>kan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id-ID" sz="1200" dirty="0" smtClean="0">
                <a:latin typeface="+mj-lt"/>
              </a:rPr>
              <a:t>membangun </a:t>
            </a:r>
            <a:r>
              <a:rPr lang="en-GB" sz="1200" dirty="0" err="1" smtClean="0">
                <a:latin typeface="+mj-lt"/>
              </a:rPr>
              <a:t>inisiatif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 . </a:t>
            </a:r>
            <a:r>
              <a:rPr lang="id-ID" sz="1200" dirty="0" smtClean="0">
                <a:latin typeface="+mj-lt"/>
              </a:rPr>
              <a:t>Alokasi anggaran sebagai salah satu wujud </a:t>
            </a:r>
            <a:r>
              <a:rPr lang="en-GB" sz="1200" dirty="0" err="1" smtClean="0">
                <a:latin typeface="+mj-lt"/>
              </a:rPr>
              <a:t>dukungan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pimpinan</a:t>
            </a:r>
            <a:r>
              <a:rPr lang="en-GB" sz="1200" dirty="0" smtClean="0">
                <a:latin typeface="+mj-lt"/>
              </a:rPr>
              <a:t>, </a:t>
            </a:r>
            <a:r>
              <a:rPr lang="en-GB" sz="1200" dirty="0" err="1" smtClean="0">
                <a:latin typeface="+mj-lt"/>
              </a:rPr>
              <a:t>maka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perlu</a:t>
            </a:r>
            <a:r>
              <a:rPr lang="en-GB" sz="1200" dirty="0" smtClean="0">
                <a:latin typeface="+mj-lt"/>
              </a:rPr>
              <a:t> </a:t>
            </a:r>
            <a:r>
              <a:rPr lang="id-ID" sz="1200" dirty="0" smtClean="0">
                <a:latin typeface="+mj-lt"/>
              </a:rPr>
              <a:t>dipastikan</a:t>
            </a:r>
            <a:r>
              <a:rPr lang="en-GB" sz="1200" dirty="0" smtClean="0">
                <a:latin typeface="+mj-lt"/>
              </a:rPr>
              <a:t> </a:t>
            </a:r>
            <a:r>
              <a:rPr lang="id-ID" sz="1200" dirty="0" smtClean="0">
                <a:latin typeface="+mj-lt"/>
              </a:rPr>
              <a:t>ketersediaan </a:t>
            </a:r>
            <a:r>
              <a:rPr lang="en-GB" sz="1200" dirty="0" err="1" smtClean="0">
                <a:latin typeface="+mj-lt"/>
              </a:rPr>
              <a:t>anggaran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cukup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menjamin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kelancaran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implementasi</a:t>
            </a:r>
            <a:r>
              <a:rPr lang="en-GB" sz="1200" dirty="0" smtClean="0">
                <a:latin typeface="+mj-lt"/>
              </a:rPr>
              <a:t> </a:t>
            </a:r>
            <a:r>
              <a:rPr lang="id-ID" sz="1200" dirty="0" smtClean="0">
                <a:latin typeface="+mj-lt"/>
              </a:rPr>
              <a:t>program </a:t>
            </a:r>
            <a:r>
              <a:rPr lang="en-GB" sz="1200" dirty="0" err="1" smtClean="0">
                <a:latin typeface="+mj-lt"/>
              </a:rPr>
              <a:t>CoE</a:t>
            </a:r>
            <a:endParaRPr lang="en-GB" sz="1200" dirty="0" smtClean="0">
              <a:latin typeface="+mj-lt"/>
            </a:endParaRPr>
          </a:p>
        </p:txBody>
      </p:sp>
      <p:sp>
        <p:nvSpPr>
          <p:cNvPr id="57" name="Oval 8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gray">
          <a:xfrm>
            <a:off x="289509" y="3347140"/>
            <a:ext cx="394059" cy="392151"/>
          </a:xfrm>
          <a:prstGeom prst="ellipse">
            <a:avLst/>
          </a:prstGeom>
          <a:solidFill>
            <a:schemeClr val="accent5"/>
          </a:solidFill>
          <a:ln w="317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177800" marR="0" lvl="0" indent="-177800" algn="ctr" defTabSz="801688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cs typeface="Arial" charset="0"/>
              </a:rPr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55576" y="3284264"/>
            <a:ext cx="8094573" cy="15927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1200" b="1" dirty="0" smtClean="0">
                <a:latin typeface="+mj-lt"/>
              </a:rPr>
              <a:t>Tim </a:t>
            </a:r>
            <a:r>
              <a:rPr lang="en-GB" sz="1200" b="1" dirty="0" err="1" smtClean="0">
                <a:latin typeface="+mj-lt"/>
              </a:rPr>
              <a:t>Kerja</a:t>
            </a:r>
            <a:r>
              <a:rPr lang="en-GB" sz="1200" b="1" dirty="0" smtClean="0">
                <a:latin typeface="+mj-lt"/>
              </a:rPr>
              <a:t> </a:t>
            </a:r>
            <a:r>
              <a:rPr lang="en-GB" sz="1200" b="1" dirty="0" err="1" smtClean="0">
                <a:latin typeface="+mj-lt"/>
              </a:rPr>
              <a:t>CoE</a:t>
            </a:r>
            <a:endParaRPr lang="en-GB" sz="1200" b="1" dirty="0" smtClean="0">
              <a:latin typeface="+mj-lt"/>
            </a:endParaRPr>
          </a:p>
          <a:p>
            <a:pPr>
              <a:spcAft>
                <a:spcPts val="900"/>
              </a:spcAft>
            </a:pP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memastikan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inisiatif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CoE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dapat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diimplementasikan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sesuai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dengan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standar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kualitas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ada</a:t>
            </a:r>
            <a:r>
              <a:rPr lang="en-GB" sz="1200" dirty="0" smtClean="0">
                <a:latin typeface="+mj-lt"/>
              </a:rPr>
              <a:t>, </a:t>
            </a:r>
            <a:r>
              <a:rPr lang="en-GB" sz="1200" dirty="0" err="1" smtClean="0">
                <a:latin typeface="+mj-lt"/>
              </a:rPr>
              <a:t>penting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adanya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memiliki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tim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telah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ditugasi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untuk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memiliki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tanggung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jawab</a:t>
            </a:r>
            <a:r>
              <a:rPr lang="en-GB" sz="1200" dirty="0" smtClean="0">
                <a:latin typeface="+mj-lt"/>
              </a:rPr>
              <a:t> di </a:t>
            </a:r>
            <a:r>
              <a:rPr lang="en-GB" sz="1200" dirty="0" err="1" smtClean="0">
                <a:latin typeface="+mj-lt"/>
              </a:rPr>
              <a:t>tataran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operasional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dalam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menjalankan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inisiatif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perwujudan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pusat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keunggulan</a:t>
            </a:r>
            <a:r>
              <a:rPr lang="id-ID" sz="1200" dirty="0">
                <a:latin typeface="+mj-lt"/>
              </a:rPr>
              <a:t>.</a:t>
            </a:r>
            <a:r>
              <a:rPr lang="en-GB" sz="1200" dirty="0" smtClean="0">
                <a:latin typeface="+mj-lt"/>
              </a:rPr>
              <a:t> </a:t>
            </a:r>
            <a:r>
              <a:rPr lang="id-ID" sz="1200" dirty="0" smtClean="0">
                <a:latin typeface="+mj-lt"/>
              </a:rPr>
              <a:t>T</a:t>
            </a:r>
            <a:r>
              <a:rPr lang="en-GB" sz="1200" dirty="0" err="1" smtClean="0">
                <a:latin typeface="+mj-lt"/>
              </a:rPr>
              <a:t>im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ini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dikelola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melalui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penugasan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akan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tugas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dan</a:t>
            </a:r>
            <a:r>
              <a:rPr lang="en-GB" sz="1200" dirty="0" smtClean="0">
                <a:latin typeface="+mj-lt"/>
              </a:rPr>
              <a:t> </a:t>
            </a:r>
            <a:r>
              <a:rPr lang="en-GB" sz="1200" dirty="0" err="1" smtClean="0">
                <a:latin typeface="+mj-lt"/>
              </a:rPr>
              <a:t>peran</a:t>
            </a:r>
            <a:r>
              <a:rPr lang="en-GB" sz="1200" dirty="0" smtClean="0">
                <a:latin typeface="+mj-lt"/>
              </a:rPr>
              <a:t> yang </a:t>
            </a:r>
            <a:r>
              <a:rPr lang="en-GB" sz="1200" dirty="0" err="1" smtClean="0">
                <a:latin typeface="+mj-lt"/>
              </a:rPr>
              <a:t>jelas</a:t>
            </a:r>
            <a:r>
              <a:rPr lang="en-GB" sz="1200" u="sng" dirty="0" smtClean="0">
                <a:latin typeface="+mj-lt"/>
              </a:rPr>
              <a:t>.</a:t>
            </a:r>
          </a:p>
          <a:p>
            <a:pPr>
              <a:spcAft>
                <a:spcPts val="900"/>
              </a:spcAft>
            </a:pPr>
            <a:r>
              <a:rPr lang="id-ID" sz="1200" dirty="0">
                <a:latin typeface="+mj-lt"/>
              </a:rPr>
              <a:t>Untuk mengimplementasikan proyek modernisasi pengadaan, </a:t>
            </a:r>
            <a:r>
              <a:rPr lang="id-ID" sz="1200" dirty="0" smtClean="0">
                <a:latin typeface="+mj-lt"/>
              </a:rPr>
              <a:t>Biro Pengadaan telah</a:t>
            </a:r>
            <a:r>
              <a:rPr lang="id-ID" sz="1200" dirty="0">
                <a:latin typeface="+mj-lt"/>
              </a:rPr>
              <a:t> dibentuk Tim </a:t>
            </a:r>
            <a:r>
              <a:rPr lang="id-ID" sz="1200" dirty="0" smtClean="0">
                <a:latin typeface="+mj-lt"/>
              </a:rPr>
              <a:t>Pendamping Program Modernisasi Pengadaan Fase II di Sulawesi Tenggara </a:t>
            </a:r>
            <a:r>
              <a:rPr lang="id-ID" sz="1200" dirty="0">
                <a:latin typeface="+mj-lt"/>
              </a:rPr>
              <a:t>berdasarkan </a:t>
            </a:r>
            <a:r>
              <a:rPr lang="id-ID" sz="1200" dirty="0" smtClean="0">
                <a:latin typeface="+mj-lt"/>
              </a:rPr>
              <a:t>Surat Keputusan </a:t>
            </a:r>
            <a:r>
              <a:rPr lang="id-ID" sz="1200" dirty="0">
                <a:latin typeface="+mj-lt"/>
              </a:rPr>
              <a:t>Sekretaris </a:t>
            </a:r>
            <a:r>
              <a:rPr lang="id-ID" sz="1200" dirty="0" smtClean="0">
                <a:latin typeface="+mj-lt"/>
              </a:rPr>
              <a:t>Daerah Provinsi Sulawesi Tenggara. </a:t>
            </a:r>
            <a:r>
              <a:rPr lang="id-ID" sz="1200" dirty="0">
                <a:latin typeface="+mj-lt"/>
              </a:rPr>
              <a:t>Tim beranggotakan </a:t>
            </a:r>
            <a:r>
              <a:rPr lang="id-ID" sz="1200" dirty="0" smtClean="0">
                <a:latin typeface="+mj-lt"/>
              </a:rPr>
              <a:t>Asisten II, Kepala Biro Pengadaan barang/Jasa Selaku Ketua Tim, Kepala Biro </a:t>
            </a:r>
            <a:r>
              <a:rPr lang="id-ID" sz="1200" dirty="0" err="1" smtClean="0">
                <a:latin typeface="+mj-lt"/>
              </a:rPr>
              <a:t>Adm</a:t>
            </a:r>
            <a:r>
              <a:rPr lang="id-ID" sz="1200" dirty="0" smtClean="0">
                <a:latin typeface="+mj-lt"/>
              </a:rPr>
              <a:t> Pembangunan selaku koordinator SPSE, Kepala Bagian dan Staf terkait</a:t>
            </a:r>
            <a:endParaRPr lang="en-GB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4980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33388" y="755650"/>
            <a:ext cx="8174037" cy="606425"/>
          </a:xfrm>
        </p:spPr>
        <p:txBody>
          <a:bodyPr/>
          <a:lstStyle/>
          <a:p>
            <a:pPr defTabSz="703212" eaLnBrk="1" fontAlgn="auto" hangingPunct="1">
              <a:spcAft>
                <a:spcPts val="0"/>
              </a:spcAft>
              <a:defRPr/>
            </a:pPr>
            <a:r>
              <a:rPr lang="en-GB" sz="160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Terima</a:t>
            </a:r>
            <a:r>
              <a:rPr lang="en-GB" sz="160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en-GB" sz="160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Kasih</a:t>
            </a:r>
            <a:endParaRPr lang="en-GB" sz="160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949d90dc-4669-438d-9bd0-5ec9b0e6150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SHAPETYPE" val="Table"/>
  <p:tag name="TABLEID" val="bf8697cf-36ed-453a-a86d-c751b9b7266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_qu6PPRfjEOxN4czDL8Hm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_qu6PPRfjEOxN4czDL8HmA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_qu6PPRfjEOxN4czDL8HmA"/>
</p:tagLst>
</file>

<file path=ppt/theme/theme1.xml><?xml version="1.0" encoding="utf-8"?>
<a:theme xmlns:a="http://schemas.openxmlformats.org/drawingml/2006/main" name="~2997995">
  <a:themeElements>
    <a:clrScheme name="Custom 4">
      <a:dk1>
        <a:srgbClr val="000000"/>
      </a:dk1>
      <a:lt1>
        <a:srgbClr val="FFFFFF"/>
      </a:lt1>
      <a:dk2>
        <a:srgbClr val="E0301E"/>
      </a:dk2>
      <a:lt2>
        <a:srgbClr val="FFFFFF"/>
      </a:lt2>
      <a:accent1>
        <a:srgbClr val="E0301E"/>
      </a:accent1>
      <a:accent2>
        <a:srgbClr val="A32020"/>
      </a:accent2>
      <a:accent3>
        <a:srgbClr val="DB536A"/>
      </a:accent3>
      <a:accent4>
        <a:srgbClr val="602320"/>
      </a:accent4>
      <a:accent5>
        <a:srgbClr val="FFB600"/>
      </a:accent5>
      <a:accent6>
        <a:srgbClr val="DC6900"/>
      </a:accent6>
      <a:hlink>
        <a:srgbClr val="A32020"/>
      </a:hlink>
      <a:folHlink>
        <a:srgbClr val="A32020"/>
      </a:folHlink>
    </a:clrScheme>
    <a:fontScheme name="PwC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ltGray">
        <a:solidFill>
          <a:schemeClr val="tx2"/>
        </a:solidFill>
        <a:ln w="3175">
          <a:solidFill>
            <a:schemeClr val="tx2"/>
          </a:solidFill>
        </a:ln>
      </a:spPr>
      <a:bodyPr rtlCol="0" anchor="ctr"/>
      <a:lstStyle>
        <a:defPPr algn="ctr">
          <a:defRPr dirty="0" err="1" smtClean="0">
            <a:solidFill>
              <a:schemeClr val="bg1"/>
            </a:solidFill>
            <a:latin typeface="Georgia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noAutofit/>
      </a:bodyPr>
      <a:lstStyle>
        <a:defPPr>
          <a:spcAft>
            <a:spcPts val="900"/>
          </a:spcAft>
          <a:defRPr sz="2000" dirty="0" smtClean="0">
            <a:latin typeface="Georgia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Non-branded Theme</Template>
  <TotalTime>7544</TotalTime>
  <Words>2113</Words>
  <Application>Microsoft Office PowerPoint</Application>
  <PresentationFormat>On-screen Show (16:9)</PresentationFormat>
  <Paragraphs>476</Paragraphs>
  <Slides>24</Slides>
  <Notes>23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~2997995</vt:lpstr>
      <vt:lpstr>Menuju Pusat Unggulan Pengadaan</vt:lpstr>
      <vt:lpstr>Daftar Isi</vt:lpstr>
      <vt:lpstr>Profil ULP Provinsi Suawesi Tenggara sebagai Pusat Keunggulan Pengadaan</vt:lpstr>
      <vt:lpstr>Latar Belakang dan Tujuan</vt:lpstr>
      <vt:lpstr>Evolusi Kelembagaan menuju Procurement CoE</vt:lpstr>
      <vt:lpstr>Karakteristik CoE – SKOPPer</vt:lpstr>
      <vt:lpstr>Pencapaian 22 Kriteria Pusat Keunggulan Pengadaan ULP Sulawesi Tenggara</vt:lpstr>
      <vt:lpstr>1.1.7. Kecukupan Pendanaan</vt:lpstr>
      <vt:lpstr>1.3.1. Pelanggan Internal</vt:lpstr>
      <vt:lpstr>1.3.3. Hubungan Masyarakat</vt:lpstr>
      <vt:lpstr>2.1.1. Indikator Kinerja</vt:lpstr>
      <vt:lpstr>2.1.2. Penetapan Target Kinerja Organisasi</vt:lpstr>
      <vt:lpstr>2.1.3. Manajemen Kinerja</vt:lpstr>
      <vt:lpstr>2.2.1. Hubungan Pimpinan dan Pemangku Kepentingan</vt:lpstr>
      <vt:lpstr>2.2.2. Kolaborasi Internal ULP</vt:lpstr>
      <vt:lpstr>2.2.3. Visi Strategis</vt:lpstr>
      <vt:lpstr>3.1.9. Monitoring dan Evaluasi</vt:lpstr>
      <vt:lpstr>3.1.10. Debriefing Pasca Pengadaan</vt:lpstr>
      <vt:lpstr>3.2.3. Whistleblower &amp; Sistem Pengaduan</vt:lpstr>
      <vt:lpstr>3.3.1. Penerapan Sistem</vt:lpstr>
      <vt:lpstr>4.1.3. Bimbingan Teknis &amp; Transfer Pengetahuan</vt:lpstr>
      <vt:lpstr>4.3.1. Perencanaan SDM</vt:lpstr>
      <vt:lpstr>Faktor Kesuksesan Utama CoE</vt:lpstr>
      <vt:lpstr>Terima Kasih</vt:lpstr>
    </vt:vector>
  </TitlesOfParts>
  <Company>PricewaterhouseCoopers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Lynne Andrews</dc:creator>
  <cp:lastModifiedBy>User</cp:lastModifiedBy>
  <cp:revision>392</cp:revision>
  <dcterms:created xsi:type="dcterms:W3CDTF">2011-01-21T13:45:18Z</dcterms:created>
  <dcterms:modified xsi:type="dcterms:W3CDTF">2017-10-09T02:06:14Z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 create by">
    <vt:lpwstr>PwC</vt:lpwstr>
  </property>
  <property fmtid="{D5CDD505-2E9C-101B-9397-08002B2CF9AE}" pid="3" name="TB template version">
    <vt:lpwstr>6</vt:lpwstr>
  </property>
  <property fmtid="{D5CDD505-2E9C-101B-9397-08002B2CF9AE}" pid="4" name="TB template type">
    <vt:lpwstr>Report</vt:lpwstr>
  </property>
  <property fmtid="{D5CDD505-2E9C-101B-9397-08002B2CF9AE}" pid="5" name="Template version">
    <vt:lpwstr>1</vt:lpwstr>
  </property>
</Properties>
</file>